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handoutMasterIdLst>
    <p:handoutMasterId r:id="rId35"/>
  </p:handoutMasterIdLst>
  <p:sldIdLst>
    <p:sldId id="301" r:id="rId2"/>
    <p:sldId id="329" r:id="rId3"/>
    <p:sldId id="330" r:id="rId4"/>
    <p:sldId id="331" r:id="rId5"/>
    <p:sldId id="333" r:id="rId6"/>
    <p:sldId id="314" r:id="rId7"/>
    <p:sldId id="328" r:id="rId8"/>
    <p:sldId id="316" r:id="rId9"/>
    <p:sldId id="317" r:id="rId10"/>
    <p:sldId id="318" r:id="rId11"/>
    <p:sldId id="313" r:id="rId12"/>
    <p:sldId id="334" r:id="rId13"/>
    <p:sldId id="335" r:id="rId14"/>
    <p:sldId id="312" r:id="rId15"/>
    <p:sldId id="315" r:id="rId16"/>
    <p:sldId id="319" r:id="rId17"/>
    <p:sldId id="321" r:id="rId18"/>
    <p:sldId id="322" r:id="rId19"/>
    <p:sldId id="323" r:id="rId20"/>
    <p:sldId id="324" r:id="rId21"/>
    <p:sldId id="325" r:id="rId22"/>
    <p:sldId id="336" r:id="rId23"/>
    <p:sldId id="326" r:id="rId24"/>
    <p:sldId id="340" r:id="rId25"/>
    <p:sldId id="341" r:id="rId26"/>
    <p:sldId id="342" r:id="rId27"/>
    <p:sldId id="343" r:id="rId28"/>
    <p:sldId id="344" r:id="rId29"/>
    <p:sldId id="332" r:id="rId30"/>
    <p:sldId id="338" r:id="rId31"/>
    <p:sldId id="337" r:id="rId32"/>
    <p:sldId id="339" r:id="rId33"/>
    <p:sldId id="30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64" userDrawn="1">
          <p15:clr>
            <a:srgbClr val="A4A3A4"/>
          </p15:clr>
        </p15:guide>
        <p15:guide id="4" orient="horz" pos="264" userDrawn="1">
          <p15:clr>
            <a:srgbClr val="A4A3A4"/>
          </p15:clr>
        </p15:guide>
        <p15:guide id="5" pos="7423"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F88"/>
    <a:srgbClr val="4CD2B1"/>
    <a:srgbClr val="00BCD4"/>
    <a:srgbClr val="429AE2"/>
    <a:srgbClr val="E8ECEB"/>
    <a:srgbClr val="99A6AF"/>
    <a:srgbClr val="393D50"/>
    <a:srgbClr val="2C2E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62" autoAdjust="0"/>
    <p:restoredTop sz="95405"/>
  </p:normalViewPr>
  <p:slideViewPr>
    <p:cSldViewPr snapToGrid="0" showGuides="1">
      <p:cViewPr varScale="1">
        <p:scale>
          <a:sx n="110" d="100"/>
          <a:sy n="110" d="100"/>
        </p:scale>
        <p:origin x="208" y="408"/>
      </p:cViewPr>
      <p:guideLst>
        <p:guide orient="horz" pos="2160"/>
        <p:guide pos="3840"/>
        <p:guide pos="264"/>
        <p:guide orient="horz" pos="264"/>
        <p:guide pos="7423"/>
        <p:guide orient="horz" pos="4056"/>
      </p:guideLst>
    </p:cSldViewPr>
  </p:slideViewPr>
  <p:notesTextViewPr>
    <p:cViewPr>
      <p:scale>
        <a:sx n="3" d="2"/>
        <a:sy n="3" d="2"/>
      </p:scale>
      <p:origin x="0" y="0"/>
    </p:cViewPr>
  </p:notesTextViewPr>
  <p:sorterViewPr>
    <p:cViewPr>
      <p:scale>
        <a:sx n="80" d="100"/>
        <a:sy n="80" d="100"/>
      </p:scale>
      <p:origin x="0" y="-19104"/>
    </p:cViewPr>
  </p:sorterViewPr>
  <p:notesViewPr>
    <p:cSldViewPr snapToGrid="0" showGuides="1">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19A310-4CAA-4F42-AABB-82F0D7459E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0AF9CBE7-6054-4CAE-9C62-AED302B75A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212F5C-696E-4A5B-A66D-6806D629E16F}" type="datetimeFigureOut">
              <a:rPr lang="en-ID" smtClean="0"/>
              <a:t>14/07/20</a:t>
            </a:fld>
            <a:endParaRPr lang="en-ID"/>
          </a:p>
        </p:txBody>
      </p:sp>
      <p:sp>
        <p:nvSpPr>
          <p:cNvPr id="4" name="Footer Placeholder 3">
            <a:extLst>
              <a:ext uri="{FF2B5EF4-FFF2-40B4-BE49-F238E27FC236}">
                <a16:creationId xmlns:a16="http://schemas.microsoft.com/office/drawing/2014/main" id="{17F5E6AB-6650-48EA-A0A6-421AAF5FEF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D0C04C1A-EFDF-47CB-A98B-702E95575C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8169B1-BC08-4745-A387-C7D50C5E0396}" type="slidenum">
              <a:rPr lang="en-ID" smtClean="0"/>
              <a:t>‹#›</a:t>
            </a:fld>
            <a:endParaRPr lang="en-ID"/>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6EBC5EFD-8BE6-4129-9F8A-EC3A492EFF21}"/>
              </a:ext>
            </a:extLst>
          </p:cNvPr>
          <p:cNvSpPr/>
          <p:nvPr userDrawn="1"/>
        </p:nvSpPr>
        <p:spPr>
          <a:xfrm flipH="1">
            <a:off x="419100" y="419100"/>
            <a:ext cx="11353800"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270231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FE0B1649-1033-433D-A77D-C680B4386869}"/>
              </a:ext>
            </a:extLst>
          </p:cNvPr>
          <p:cNvSpPr>
            <a:spLocks noGrp="1"/>
          </p:cNvSpPr>
          <p:nvPr>
            <p:ph type="pic" sz="quarter" idx="15"/>
          </p:nvPr>
        </p:nvSpPr>
        <p:spPr>
          <a:xfrm>
            <a:off x="9366985" y="3084844"/>
            <a:ext cx="2334881" cy="3283720"/>
          </a:xfrm>
          <a:prstGeom prst="rect">
            <a:avLst/>
          </a:prstGeom>
          <a:ln w="63500">
            <a:noFill/>
            <a:miter lim="800000"/>
          </a:ln>
        </p:spPr>
        <p:txBody>
          <a:bodyPr/>
          <a:lstStyle>
            <a:lvl1pPr>
              <a:defRPr sz="1000"/>
            </a:lvl1pPr>
          </a:lstStyle>
          <a:p>
            <a:endParaRPr lang="en-ID"/>
          </a:p>
        </p:txBody>
      </p:sp>
      <p:sp>
        <p:nvSpPr>
          <p:cNvPr id="14" name="Picture Placeholder 2">
            <a:extLst>
              <a:ext uri="{FF2B5EF4-FFF2-40B4-BE49-F238E27FC236}">
                <a16:creationId xmlns:a16="http://schemas.microsoft.com/office/drawing/2014/main" id="{12B71830-587A-4A45-A5F4-F2B151BDD0D8}"/>
              </a:ext>
            </a:extLst>
          </p:cNvPr>
          <p:cNvSpPr>
            <a:spLocks noGrp="1"/>
          </p:cNvSpPr>
          <p:nvPr>
            <p:ph type="pic" sz="quarter" idx="16"/>
          </p:nvPr>
        </p:nvSpPr>
        <p:spPr>
          <a:xfrm>
            <a:off x="6968098" y="489436"/>
            <a:ext cx="2334881" cy="3283720"/>
          </a:xfrm>
          <a:prstGeom prst="rect">
            <a:avLst/>
          </a:prstGeom>
          <a:ln w="63500">
            <a:noFill/>
            <a:miter lim="800000"/>
          </a:ln>
        </p:spPr>
        <p:txBody>
          <a:bodyPr/>
          <a:lstStyle>
            <a:lvl1pPr>
              <a:defRPr sz="1000"/>
            </a:lvl1pPr>
          </a:lstStyle>
          <a:p>
            <a:endParaRPr lang="en-ID"/>
          </a:p>
        </p:txBody>
      </p:sp>
      <p:sp>
        <p:nvSpPr>
          <p:cNvPr id="15" name="Picture Placeholder 2">
            <a:extLst>
              <a:ext uri="{FF2B5EF4-FFF2-40B4-BE49-F238E27FC236}">
                <a16:creationId xmlns:a16="http://schemas.microsoft.com/office/drawing/2014/main" id="{3C442159-5954-4A5A-AE70-A6BE7DD1B7CC}"/>
              </a:ext>
            </a:extLst>
          </p:cNvPr>
          <p:cNvSpPr>
            <a:spLocks noGrp="1"/>
          </p:cNvSpPr>
          <p:nvPr>
            <p:ph type="pic" sz="quarter" idx="17"/>
          </p:nvPr>
        </p:nvSpPr>
        <p:spPr>
          <a:xfrm>
            <a:off x="9366985" y="489436"/>
            <a:ext cx="2334881" cy="2535120"/>
          </a:xfrm>
          <a:prstGeom prst="rect">
            <a:avLst/>
          </a:prstGeom>
          <a:ln w="63500">
            <a:noFill/>
            <a:miter lim="800000"/>
          </a:ln>
        </p:spPr>
        <p:txBody>
          <a:bodyPr/>
          <a:lstStyle>
            <a:lvl1pPr>
              <a:defRPr sz="1000"/>
            </a:lvl1pPr>
          </a:lstStyle>
          <a:p>
            <a:endParaRPr lang="en-ID"/>
          </a:p>
        </p:txBody>
      </p:sp>
      <p:sp>
        <p:nvSpPr>
          <p:cNvPr id="16" name="Picture Placeholder 2">
            <a:extLst>
              <a:ext uri="{FF2B5EF4-FFF2-40B4-BE49-F238E27FC236}">
                <a16:creationId xmlns:a16="http://schemas.microsoft.com/office/drawing/2014/main" id="{E583DABB-A594-437E-868E-835875232C51}"/>
              </a:ext>
            </a:extLst>
          </p:cNvPr>
          <p:cNvSpPr>
            <a:spLocks noGrp="1"/>
          </p:cNvSpPr>
          <p:nvPr>
            <p:ph type="pic" sz="quarter" idx="18"/>
          </p:nvPr>
        </p:nvSpPr>
        <p:spPr>
          <a:xfrm>
            <a:off x="6968097" y="3833444"/>
            <a:ext cx="2334881" cy="2535120"/>
          </a:xfrm>
          <a:prstGeom prst="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Rectangle: Single Corner Snipped 16">
            <a:extLst>
              <a:ext uri="{FF2B5EF4-FFF2-40B4-BE49-F238E27FC236}">
                <a16:creationId xmlns:a16="http://schemas.microsoft.com/office/drawing/2014/main" id="{8B919279-BD8B-453F-8AB6-06C1209DA2E7}"/>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Slide Number Placeholder 5">
            <a:extLst>
              <a:ext uri="{FF2B5EF4-FFF2-40B4-BE49-F238E27FC236}">
                <a16:creationId xmlns:a16="http://schemas.microsoft.com/office/drawing/2014/main" id="{07A58991-556A-418D-9955-7EDCE441C83A}"/>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4185226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7FDD5DA1-5637-4A21-B4AB-E25380BE7A7D}"/>
              </a:ext>
            </a:extLst>
          </p:cNvPr>
          <p:cNvSpPr>
            <a:spLocks noGrp="1"/>
          </p:cNvSpPr>
          <p:nvPr>
            <p:ph type="pic" sz="quarter" idx="15"/>
          </p:nvPr>
        </p:nvSpPr>
        <p:spPr>
          <a:xfrm>
            <a:off x="3547403" y="888339"/>
            <a:ext cx="5097198" cy="5097194"/>
          </a:xfrm>
          <a:prstGeom prst="ellipse">
            <a:avLst/>
          </a:prstGeom>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D7BD234-0981-41B4-95C1-F664207CFC0A}"/>
              </a:ext>
            </a:extLst>
          </p:cNvPr>
          <p:cNvSpPr txBox="1">
            <a:spLocks/>
          </p:cNvSpPr>
          <p:nvPr userDrawn="1"/>
        </p:nvSpPr>
        <p:spPr>
          <a:xfrm>
            <a:off x="10601167"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
        <p:nvSpPr>
          <p:cNvPr id="8" name="Rectangle: Single Corner Snipped 7">
            <a:extLst>
              <a:ext uri="{FF2B5EF4-FFF2-40B4-BE49-F238E27FC236}">
                <a16:creationId xmlns:a16="http://schemas.microsoft.com/office/drawing/2014/main" id="{BFF1065D-2790-42A3-8C5F-C458A8855D4A}"/>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892266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2163E16B-B981-4281-8680-3FEF1A386AF0}"/>
              </a:ext>
            </a:extLst>
          </p:cNvPr>
          <p:cNvSpPr>
            <a:spLocks noGrp="1"/>
          </p:cNvSpPr>
          <p:nvPr>
            <p:ph type="pic" sz="quarter" idx="14"/>
          </p:nvPr>
        </p:nvSpPr>
        <p:spPr>
          <a:xfrm>
            <a:off x="6969799" y="2415487"/>
            <a:ext cx="1781734" cy="3163610"/>
          </a:xfrm>
          <a:prstGeom prst="rect">
            <a:avLst/>
          </a:prstGeom>
          <a:ln w="63500">
            <a:noFill/>
            <a:miter lim="800000"/>
          </a:ln>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38CA35C9-9B9F-417A-B68C-C64A742A2E36}"/>
              </a:ext>
            </a:extLst>
          </p:cNvPr>
          <p:cNvSpPr>
            <a:spLocks noGrp="1"/>
          </p:cNvSpPr>
          <p:nvPr>
            <p:ph type="pic" sz="quarter" idx="15"/>
          </p:nvPr>
        </p:nvSpPr>
        <p:spPr>
          <a:xfrm>
            <a:off x="9191711" y="1256465"/>
            <a:ext cx="1781734" cy="3163610"/>
          </a:xfrm>
          <a:prstGeom prst="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Rectangle: Single Corner Snipped 12">
            <a:extLst>
              <a:ext uri="{FF2B5EF4-FFF2-40B4-BE49-F238E27FC236}">
                <a16:creationId xmlns:a16="http://schemas.microsoft.com/office/drawing/2014/main" id="{421E0217-6A0C-4671-9863-4FA361813628}"/>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Slide Number Placeholder 5">
            <a:extLst>
              <a:ext uri="{FF2B5EF4-FFF2-40B4-BE49-F238E27FC236}">
                <a16:creationId xmlns:a16="http://schemas.microsoft.com/office/drawing/2014/main" id="{7CB2239A-0406-4648-B515-2470678BCC8E}"/>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404938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2E323696-DE00-4494-B865-789FC22AFCD3}"/>
              </a:ext>
            </a:extLst>
          </p:cNvPr>
          <p:cNvSpPr>
            <a:spLocks noGrp="1"/>
          </p:cNvSpPr>
          <p:nvPr>
            <p:ph type="pic" sz="quarter" idx="15"/>
          </p:nvPr>
        </p:nvSpPr>
        <p:spPr>
          <a:xfrm>
            <a:off x="5464091" y="2856798"/>
            <a:ext cx="1413689" cy="1766872"/>
          </a:xfrm>
          <a:prstGeom prst="roundRect">
            <a:avLst/>
          </a:prstGeom>
          <a:ln w="63500">
            <a:noFill/>
            <a:miter lim="800000"/>
          </a:ln>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A64237FC-38B6-4222-AEAD-35E76FBF9C5B}"/>
              </a:ext>
            </a:extLst>
          </p:cNvPr>
          <p:cNvSpPr>
            <a:spLocks noGrp="1"/>
          </p:cNvSpPr>
          <p:nvPr>
            <p:ph type="pic" sz="quarter" idx="16"/>
          </p:nvPr>
        </p:nvSpPr>
        <p:spPr>
          <a:xfrm>
            <a:off x="9993006" y="2856798"/>
            <a:ext cx="1413689" cy="1766872"/>
          </a:xfrm>
          <a:prstGeom prst="roundRect">
            <a:avLst/>
          </a:prstGeom>
          <a:ln w="63500">
            <a:noFill/>
            <a:miter lim="800000"/>
          </a:ln>
        </p:spPr>
        <p:txBody>
          <a:bodyPr/>
          <a:lstStyle>
            <a:lvl1pPr>
              <a:defRPr sz="1000"/>
            </a:lvl1pPr>
          </a:lstStyle>
          <a:p>
            <a:endParaRPr lang="en-ID"/>
          </a:p>
        </p:txBody>
      </p:sp>
      <p:sp>
        <p:nvSpPr>
          <p:cNvPr id="14" name="Picture Placeholder 2">
            <a:extLst>
              <a:ext uri="{FF2B5EF4-FFF2-40B4-BE49-F238E27FC236}">
                <a16:creationId xmlns:a16="http://schemas.microsoft.com/office/drawing/2014/main" id="{DB1124E8-11B4-4B92-BCC3-F356FC3F6DE8}"/>
              </a:ext>
            </a:extLst>
          </p:cNvPr>
          <p:cNvSpPr>
            <a:spLocks noGrp="1"/>
          </p:cNvSpPr>
          <p:nvPr>
            <p:ph type="pic" sz="quarter" idx="17"/>
          </p:nvPr>
        </p:nvSpPr>
        <p:spPr>
          <a:xfrm>
            <a:off x="7607241" y="2720035"/>
            <a:ext cx="1632536" cy="2040397"/>
          </a:xfrm>
          <a:prstGeom prst="round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ectangle: Single Corner Snipped 14">
            <a:extLst>
              <a:ext uri="{FF2B5EF4-FFF2-40B4-BE49-F238E27FC236}">
                <a16:creationId xmlns:a16="http://schemas.microsoft.com/office/drawing/2014/main" id="{4C1B5FFF-EED2-4046-8FF8-FC3AEFE867BF}"/>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Slide Number Placeholder 5">
            <a:extLst>
              <a:ext uri="{FF2B5EF4-FFF2-40B4-BE49-F238E27FC236}">
                <a16:creationId xmlns:a16="http://schemas.microsoft.com/office/drawing/2014/main" id="{56136126-DD5C-4C24-986E-75BD814CFCAD}"/>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64911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434E3DAB-0DB8-4B2B-8554-D8E6E1A1EDB2}"/>
              </a:ext>
            </a:extLst>
          </p:cNvPr>
          <p:cNvSpPr>
            <a:spLocks noGrp="1"/>
          </p:cNvSpPr>
          <p:nvPr>
            <p:ph type="pic" sz="quarter" idx="12"/>
          </p:nvPr>
        </p:nvSpPr>
        <p:spPr>
          <a:xfrm>
            <a:off x="6781801" y="1299910"/>
            <a:ext cx="6477000" cy="4066173"/>
          </a:xfrm>
          <a:prstGeom prst="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Rectangle: Single Corner Snipped 9">
            <a:extLst>
              <a:ext uri="{FF2B5EF4-FFF2-40B4-BE49-F238E27FC236}">
                <a16:creationId xmlns:a16="http://schemas.microsoft.com/office/drawing/2014/main" id="{EFF1DCAB-1BFC-4512-B820-0825CF52045A}"/>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Slide Number Placeholder 5">
            <a:extLst>
              <a:ext uri="{FF2B5EF4-FFF2-40B4-BE49-F238E27FC236}">
                <a16:creationId xmlns:a16="http://schemas.microsoft.com/office/drawing/2014/main" id="{6EC37FEC-2800-41B0-93EA-26041202793F}"/>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173044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0E93ABDC-4DE8-4AD3-A696-9DB42DBE8CBD}"/>
              </a:ext>
            </a:extLst>
          </p:cNvPr>
          <p:cNvSpPr>
            <a:spLocks noGrp="1"/>
          </p:cNvSpPr>
          <p:nvPr>
            <p:ph type="pic" sz="quarter" idx="12"/>
          </p:nvPr>
        </p:nvSpPr>
        <p:spPr>
          <a:xfrm>
            <a:off x="4964368" y="2888502"/>
            <a:ext cx="2254444" cy="4002944"/>
          </a:xfrm>
          <a:prstGeom prst="rect">
            <a:avLst/>
          </a:prstGeom>
          <a:ln w="63500">
            <a:noFill/>
            <a:miter lim="800000"/>
          </a:ln>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8A6CC8CF-962E-464E-9ADD-50FD298C85A9}"/>
              </a:ext>
            </a:extLst>
          </p:cNvPr>
          <p:cNvSpPr>
            <a:spLocks noGrp="1"/>
          </p:cNvSpPr>
          <p:nvPr>
            <p:ph type="pic" sz="quarter" idx="13"/>
          </p:nvPr>
        </p:nvSpPr>
        <p:spPr>
          <a:xfrm>
            <a:off x="2204840" y="3647838"/>
            <a:ext cx="2254444" cy="4002944"/>
          </a:xfrm>
          <a:prstGeom prst="rect">
            <a:avLst/>
          </a:prstGeom>
          <a:ln w="63500">
            <a:noFill/>
            <a:miter lim="800000"/>
          </a:ln>
        </p:spPr>
        <p:txBody>
          <a:bodyPr/>
          <a:lstStyle>
            <a:lvl1pPr>
              <a:defRPr sz="1000"/>
            </a:lvl1pPr>
          </a:lstStyle>
          <a:p>
            <a:endParaRPr lang="en-ID"/>
          </a:p>
        </p:txBody>
      </p:sp>
      <p:sp>
        <p:nvSpPr>
          <p:cNvPr id="14" name="Picture Placeholder 2">
            <a:extLst>
              <a:ext uri="{FF2B5EF4-FFF2-40B4-BE49-F238E27FC236}">
                <a16:creationId xmlns:a16="http://schemas.microsoft.com/office/drawing/2014/main" id="{4B4B07C1-E73A-433F-8061-DB09277E69D9}"/>
              </a:ext>
            </a:extLst>
          </p:cNvPr>
          <p:cNvSpPr>
            <a:spLocks noGrp="1"/>
          </p:cNvSpPr>
          <p:nvPr>
            <p:ph type="pic" sz="quarter" idx="14"/>
          </p:nvPr>
        </p:nvSpPr>
        <p:spPr>
          <a:xfrm>
            <a:off x="7714853" y="3647838"/>
            <a:ext cx="2254444" cy="4002944"/>
          </a:xfrm>
          <a:prstGeom prst="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ectangle: Single Corner Snipped 14">
            <a:extLst>
              <a:ext uri="{FF2B5EF4-FFF2-40B4-BE49-F238E27FC236}">
                <a16:creationId xmlns:a16="http://schemas.microsoft.com/office/drawing/2014/main" id="{C9A3C551-4372-41B8-861A-75CE6FF4E895}"/>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Slide Number Placeholder 5">
            <a:extLst>
              <a:ext uri="{FF2B5EF4-FFF2-40B4-BE49-F238E27FC236}">
                <a16:creationId xmlns:a16="http://schemas.microsoft.com/office/drawing/2014/main" id="{DB66DE5B-2FDC-4401-9E38-6063BC83CDDE}"/>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512841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19" name="Picture Placeholder 2">
            <a:extLst>
              <a:ext uri="{FF2B5EF4-FFF2-40B4-BE49-F238E27FC236}">
                <a16:creationId xmlns:a16="http://schemas.microsoft.com/office/drawing/2014/main" id="{D963CD16-9E43-4AD8-943B-A6A83CAC79BB}"/>
              </a:ext>
            </a:extLst>
          </p:cNvPr>
          <p:cNvSpPr>
            <a:spLocks noGrp="1"/>
          </p:cNvSpPr>
          <p:nvPr>
            <p:ph type="pic" sz="quarter" idx="15"/>
          </p:nvPr>
        </p:nvSpPr>
        <p:spPr>
          <a:xfrm>
            <a:off x="5318289" y="3475055"/>
            <a:ext cx="1494112" cy="1494110"/>
          </a:xfrm>
          <a:prstGeom prst="ellipse">
            <a:avLst/>
          </a:prstGeom>
        </p:spPr>
        <p:txBody>
          <a:bodyPr/>
          <a:lstStyle>
            <a:lvl1pPr>
              <a:defRPr sz="1000"/>
            </a:lvl1pPr>
          </a:lstStyle>
          <a:p>
            <a:endParaRPr lang="en-ID"/>
          </a:p>
        </p:txBody>
      </p:sp>
      <p:sp>
        <p:nvSpPr>
          <p:cNvPr id="20" name="Picture Placeholder 2">
            <a:extLst>
              <a:ext uri="{FF2B5EF4-FFF2-40B4-BE49-F238E27FC236}">
                <a16:creationId xmlns:a16="http://schemas.microsoft.com/office/drawing/2014/main" id="{321AA695-8903-4EF1-949F-B62D65046A74}"/>
              </a:ext>
            </a:extLst>
          </p:cNvPr>
          <p:cNvSpPr>
            <a:spLocks noGrp="1"/>
          </p:cNvSpPr>
          <p:nvPr>
            <p:ph type="pic" sz="quarter" idx="16"/>
          </p:nvPr>
        </p:nvSpPr>
        <p:spPr>
          <a:xfrm>
            <a:off x="7662689" y="3475055"/>
            <a:ext cx="1494112" cy="1494110"/>
          </a:xfrm>
          <a:prstGeom prst="ellipse">
            <a:avLst/>
          </a:prstGeom>
        </p:spPr>
        <p:txBody>
          <a:bodyPr/>
          <a:lstStyle>
            <a:lvl1pPr>
              <a:defRPr sz="1000"/>
            </a:lvl1pPr>
          </a:lstStyle>
          <a:p>
            <a:endParaRPr lang="en-ID"/>
          </a:p>
        </p:txBody>
      </p:sp>
      <p:sp>
        <p:nvSpPr>
          <p:cNvPr id="21" name="Picture Placeholder 2">
            <a:extLst>
              <a:ext uri="{FF2B5EF4-FFF2-40B4-BE49-F238E27FC236}">
                <a16:creationId xmlns:a16="http://schemas.microsoft.com/office/drawing/2014/main" id="{B875DCD9-0690-4BF3-A5D6-5280733E37F9}"/>
              </a:ext>
            </a:extLst>
          </p:cNvPr>
          <p:cNvSpPr>
            <a:spLocks noGrp="1"/>
          </p:cNvSpPr>
          <p:nvPr>
            <p:ph type="pic" sz="quarter" idx="17"/>
          </p:nvPr>
        </p:nvSpPr>
        <p:spPr>
          <a:xfrm>
            <a:off x="10004501" y="3475055"/>
            <a:ext cx="1494112" cy="1494110"/>
          </a:xfrm>
          <a:prstGeom prst="ellipse">
            <a:avLst/>
          </a:prstGeom>
        </p:spPr>
        <p:txBody>
          <a:bodyPr/>
          <a:lstStyle>
            <a:lvl1pPr>
              <a:defRPr sz="1000"/>
            </a:lvl1pPr>
          </a:lstStyle>
          <a:p>
            <a:endParaRPr lang="en-ID"/>
          </a:p>
        </p:txBody>
      </p:sp>
      <p:sp>
        <p:nvSpPr>
          <p:cNvPr id="24" name="Picture Placeholder 2">
            <a:extLst>
              <a:ext uri="{FF2B5EF4-FFF2-40B4-BE49-F238E27FC236}">
                <a16:creationId xmlns:a16="http://schemas.microsoft.com/office/drawing/2014/main" id="{129E77DE-E4CD-43BF-8C73-2F24456CBE52}"/>
              </a:ext>
            </a:extLst>
          </p:cNvPr>
          <p:cNvSpPr>
            <a:spLocks noGrp="1"/>
          </p:cNvSpPr>
          <p:nvPr>
            <p:ph type="pic" sz="quarter" idx="18"/>
          </p:nvPr>
        </p:nvSpPr>
        <p:spPr>
          <a:xfrm>
            <a:off x="5318289" y="1059722"/>
            <a:ext cx="1494112" cy="1494110"/>
          </a:xfrm>
          <a:prstGeom prst="ellipse">
            <a:avLst/>
          </a:prstGeom>
        </p:spPr>
        <p:txBody>
          <a:bodyPr/>
          <a:lstStyle>
            <a:lvl1pPr>
              <a:defRPr sz="1000"/>
            </a:lvl1pPr>
          </a:lstStyle>
          <a:p>
            <a:endParaRPr lang="en-ID"/>
          </a:p>
        </p:txBody>
      </p:sp>
      <p:sp>
        <p:nvSpPr>
          <p:cNvPr id="25" name="Picture Placeholder 2">
            <a:extLst>
              <a:ext uri="{FF2B5EF4-FFF2-40B4-BE49-F238E27FC236}">
                <a16:creationId xmlns:a16="http://schemas.microsoft.com/office/drawing/2014/main" id="{CBB597DD-6B13-4B41-9CFC-7FCDF38CFE6B}"/>
              </a:ext>
            </a:extLst>
          </p:cNvPr>
          <p:cNvSpPr>
            <a:spLocks noGrp="1"/>
          </p:cNvSpPr>
          <p:nvPr>
            <p:ph type="pic" sz="quarter" idx="19"/>
          </p:nvPr>
        </p:nvSpPr>
        <p:spPr>
          <a:xfrm>
            <a:off x="7662689" y="1059722"/>
            <a:ext cx="1494112" cy="1494110"/>
          </a:xfrm>
          <a:prstGeom prst="ellipse">
            <a:avLst/>
          </a:prstGeom>
        </p:spPr>
        <p:txBody>
          <a:bodyPr/>
          <a:lstStyle>
            <a:lvl1pPr>
              <a:defRPr sz="1000"/>
            </a:lvl1pPr>
          </a:lstStyle>
          <a:p>
            <a:endParaRPr lang="en-ID"/>
          </a:p>
        </p:txBody>
      </p:sp>
      <p:sp>
        <p:nvSpPr>
          <p:cNvPr id="26" name="Picture Placeholder 2">
            <a:extLst>
              <a:ext uri="{FF2B5EF4-FFF2-40B4-BE49-F238E27FC236}">
                <a16:creationId xmlns:a16="http://schemas.microsoft.com/office/drawing/2014/main" id="{2CA5B45E-C607-4A85-99F9-F776933E1D93}"/>
              </a:ext>
            </a:extLst>
          </p:cNvPr>
          <p:cNvSpPr>
            <a:spLocks noGrp="1"/>
          </p:cNvSpPr>
          <p:nvPr>
            <p:ph type="pic" sz="quarter" idx="20"/>
          </p:nvPr>
        </p:nvSpPr>
        <p:spPr>
          <a:xfrm>
            <a:off x="10004501" y="1059722"/>
            <a:ext cx="1494112" cy="1494110"/>
          </a:xfrm>
          <a:prstGeom prst="ellipse">
            <a:avLst/>
          </a:prstGeom>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Rectangle: Single Corner Snipped 26">
            <a:extLst>
              <a:ext uri="{FF2B5EF4-FFF2-40B4-BE49-F238E27FC236}">
                <a16:creationId xmlns:a16="http://schemas.microsoft.com/office/drawing/2014/main" id="{9D809270-A68F-4BB1-ABC7-8724E1DD611F}"/>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Slide Number Placeholder 5">
            <a:extLst>
              <a:ext uri="{FF2B5EF4-FFF2-40B4-BE49-F238E27FC236}">
                <a16:creationId xmlns:a16="http://schemas.microsoft.com/office/drawing/2014/main" id="{963AE28F-0901-4AA9-9AB7-6D6B3CCDA83E}"/>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16818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19" name="Picture Placeholder 2">
            <a:extLst>
              <a:ext uri="{FF2B5EF4-FFF2-40B4-BE49-F238E27FC236}">
                <a16:creationId xmlns:a16="http://schemas.microsoft.com/office/drawing/2014/main" id="{D963CD16-9E43-4AD8-943B-A6A83CAC79BB}"/>
              </a:ext>
            </a:extLst>
          </p:cNvPr>
          <p:cNvSpPr>
            <a:spLocks noGrp="1"/>
          </p:cNvSpPr>
          <p:nvPr>
            <p:ph type="pic" sz="quarter" idx="15"/>
          </p:nvPr>
        </p:nvSpPr>
        <p:spPr>
          <a:xfrm>
            <a:off x="5318289" y="3475055"/>
            <a:ext cx="1494112" cy="1494110"/>
          </a:xfrm>
          <a:prstGeom prst="rect">
            <a:avLst/>
          </a:prstGeom>
        </p:spPr>
        <p:txBody>
          <a:bodyPr/>
          <a:lstStyle>
            <a:lvl1pPr>
              <a:defRPr sz="1000"/>
            </a:lvl1pPr>
          </a:lstStyle>
          <a:p>
            <a:endParaRPr lang="en-ID"/>
          </a:p>
        </p:txBody>
      </p:sp>
      <p:sp>
        <p:nvSpPr>
          <p:cNvPr id="20" name="Picture Placeholder 2">
            <a:extLst>
              <a:ext uri="{FF2B5EF4-FFF2-40B4-BE49-F238E27FC236}">
                <a16:creationId xmlns:a16="http://schemas.microsoft.com/office/drawing/2014/main" id="{321AA695-8903-4EF1-949F-B62D65046A74}"/>
              </a:ext>
            </a:extLst>
          </p:cNvPr>
          <p:cNvSpPr>
            <a:spLocks noGrp="1"/>
          </p:cNvSpPr>
          <p:nvPr>
            <p:ph type="pic" sz="quarter" idx="16"/>
          </p:nvPr>
        </p:nvSpPr>
        <p:spPr>
          <a:xfrm>
            <a:off x="7662689" y="3475055"/>
            <a:ext cx="1494112" cy="1494110"/>
          </a:xfrm>
          <a:prstGeom prst="rect">
            <a:avLst/>
          </a:prstGeom>
        </p:spPr>
        <p:txBody>
          <a:bodyPr/>
          <a:lstStyle>
            <a:lvl1pPr>
              <a:defRPr sz="1000"/>
            </a:lvl1pPr>
          </a:lstStyle>
          <a:p>
            <a:endParaRPr lang="en-ID"/>
          </a:p>
        </p:txBody>
      </p:sp>
      <p:sp>
        <p:nvSpPr>
          <p:cNvPr id="21" name="Picture Placeholder 2">
            <a:extLst>
              <a:ext uri="{FF2B5EF4-FFF2-40B4-BE49-F238E27FC236}">
                <a16:creationId xmlns:a16="http://schemas.microsoft.com/office/drawing/2014/main" id="{B875DCD9-0690-4BF3-A5D6-5280733E37F9}"/>
              </a:ext>
            </a:extLst>
          </p:cNvPr>
          <p:cNvSpPr>
            <a:spLocks noGrp="1"/>
          </p:cNvSpPr>
          <p:nvPr>
            <p:ph type="pic" sz="quarter" idx="17"/>
          </p:nvPr>
        </p:nvSpPr>
        <p:spPr>
          <a:xfrm>
            <a:off x="10004501" y="3475055"/>
            <a:ext cx="1494112" cy="1494110"/>
          </a:xfrm>
          <a:prstGeom prst="rect">
            <a:avLst/>
          </a:prstGeom>
        </p:spPr>
        <p:txBody>
          <a:bodyPr/>
          <a:lstStyle>
            <a:lvl1pPr>
              <a:defRPr sz="1000"/>
            </a:lvl1pPr>
          </a:lstStyle>
          <a:p>
            <a:endParaRPr lang="en-ID"/>
          </a:p>
        </p:txBody>
      </p:sp>
      <p:sp>
        <p:nvSpPr>
          <p:cNvPr id="24" name="Picture Placeholder 2">
            <a:extLst>
              <a:ext uri="{FF2B5EF4-FFF2-40B4-BE49-F238E27FC236}">
                <a16:creationId xmlns:a16="http://schemas.microsoft.com/office/drawing/2014/main" id="{129E77DE-E4CD-43BF-8C73-2F24456CBE52}"/>
              </a:ext>
            </a:extLst>
          </p:cNvPr>
          <p:cNvSpPr>
            <a:spLocks noGrp="1"/>
          </p:cNvSpPr>
          <p:nvPr>
            <p:ph type="pic" sz="quarter" idx="18"/>
          </p:nvPr>
        </p:nvSpPr>
        <p:spPr>
          <a:xfrm>
            <a:off x="5318289" y="1059722"/>
            <a:ext cx="1494112" cy="1494110"/>
          </a:xfrm>
          <a:prstGeom prst="rect">
            <a:avLst/>
          </a:prstGeom>
        </p:spPr>
        <p:txBody>
          <a:bodyPr/>
          <a:lstStyle>
            <a:lvl1pPr>
              <a:defRPr sz="1000"/>
            </a:lvl1pPr>
          </a:lstStyle>
          <a:p>
            <a:endParaRPr lang="en-ID"/>
          </a:p>
        </p:txBody>
      </p:sp>
      <p:sp>
        <p:nvSpPr>
          <p:cNvPr id="25" name="Picture Placeholder 2">
            <a:extLst>
              <a:ext uri="{FF2B5EF4-FFF2-40B4-BE49-F238E27FC236}">
                <a16:creationId xmlns:a16="http://schemas.microsoft.com/office/drawing/2014/main" id="{CBB597DD-6B13-4B41-9CFC-7FCDF38CFE6B}"/>
              </a:ext>
            </a:extLst>
          </p:cNvPr>
          <p:cNvSpPr>
            <a:spLocks noGrp="1"/>
          </p:cNvSpPr>
          <p:nvPr>
            <p:ph type="pic" sz="quarter" idx="19"/>
          </p:nvPr>
        </p:nvSpPr>
        <p:spPr>
          <a:xfrm>
            <a:off x="7662689" y="1059722"/>
            <a:ext cx="1494112" cy="1494110"/>
          </a:xfrm>
          <a:prstGeom prst="rect">
            <a:avLst/>
          </a:prstGeom>
        </p:spPr>
        <p:txBody>
          <a:bodyPr/>
          <a:lstStyle>
            <a:lvl1pPr>
              <a:defRPr sz="1000"/>
            </a:lvl1pPr>
          </a:lstStyle>
          <a:p>
            <a:endParaRPr lang="en-ID"/>
          </a:p>
        </p:txBody>
      </p:sp>
      <p:sp>
        <p:nvSpPr>
          <p:cNvPr id="26" name="Picture Placeholder 2">
            <a:extLst>
              <a:ext uri="{FF2B5EF4-FFF2-40B4-BE49-F238E27FC236}">
                <a16:creationId xmlns:a16="http://schemas.microsoft.com/office/drawing/2014/main" id="{2CA5B45E-C607-4A85-99F9-F776933E1D93}"/>
              </a:ext>
            </a:extLst>
          </p:cNvPr>
          <p:cNvSpPr>
            <a:spLocks noGrp="1"/>
          </p:cNvSpPr>
          <p:nvPr>
            <p:ph type="pic" sz="quarter" idx="20"/>
          </p:nvPr>
        </p:nvSpPr>
        <p:spPr>
          <a:xfrm>
            <a:off x="10004501" y="1059722"/>
            <a:ext cx="1494112" cy="1494110"/>
          </a:xfrm>
          <a:prstGeom prst="rect">
            <a:avLst/>
          </a:prstGeom>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Rectangle: Single Corner Snipped 11">
            <a:extLst>
              <a:ext uri="{FF2B5EF4-FFF2-40B4-BE49-F238E27FC236}">
                <a16:creationId xmlns:a16="http://schemas.microsoft.com/office/drawing/2014/main" id="{03641158-839D-4299-8C98-78F197513E0C}"/>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Slide Number Placeholder 5">
            <a:extLst>
              <a:ext uri="{FF2B5EF4-FFF2-40B4-BE49-F238E27FC236}">
                <a16:creationId xmlns:a16="http://schemas.microsoft.com/office/drawing/2014/main" id="{16579956-21D0-487F-BB65-858A899BB43E}"/>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3076056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B5D42F2A-98F7-435F-B610-C1B30AA1778F}"/>
              </a:ext>
            </a:extLst>
          </p:cNvPr>
          <p:cNvSpPr>
            <a:spLocks noGrp="1"/>
          </p:cNvSpPr>
          <p:nvPr>
            <p:ph type="pic" sz="quarter" idx="13"/>
          </p:nvPr>
        </p:nvSpPr>
        <p:spPr>
          <a:xfrm>
            <a:off x="1592694" y="2667932"/>
            <a:ext cx="3681553" cy="2299351"/>
          </a:xfrm>
          <a:prstGeom prst="rect">
            <a:avLst/>
          </a:prstGeom>
          <a:ln w="63500">
            <a:noFill/>
            <a:miter lim="800000"/>
          </a:ln>
        </p:spPr>
        <p:txBody>
          <a:bodyPr/>
          <a:lstStyle>
            <a:lvl1pPr>
              <a:defRPr sz="1000"/>
            </a:lvl1pPr>
          </a:lstStyle>
          <a:p>
            <a:endParaRPr lang="en-ID"/>
          </a:p>
        </p:txBody>
      </p:sp>
      <p:sp>
        <p:nvSpPr>
          <p:cNvPr id="14" name="Picture Placeholder 2">
            <a:extLst>
              <a:ext uri="{FF2B5EF4-FFF2-40B4-BE49-F238E27FC236}">
                <a16:creationId xmlns:a16="http://schemas.microsoft.com/office/drawing/2014/main" id="{866A6D23-23BF-410F-B8E9-3101B92D94A3}"/>
              </a:ext>
            </a:extLst>
          </p:cNvPr>
          <p:cNvSpPr>
            <a:spLocks noGrp="1"/>
          </p:cNvSpPr>
          <p:nvPr>
            <p:ph type="pic" sz="quarter" idx="14"/>
          </p:nvPr>
        </p:nvSpPr>
        <p:spPr>
          <a:xfrm>
            <a:off x="6917752" y="2667932"/>
            <a:ext cx="3681553" cy="2299351"/>
          </a:xfrm>
          <a:prstGeom prst="rect">
            <a:avLst/>
          </a:prstGeom>
          <a:ln w="63500">
            <a:noFill/>
            <a:miter lim="800000"/>
          </a:ln>
        </p:spPr>
        <p:txBody>
          <a:bodyPr/>
          <a:lstStyle>
            <a:lvl1pPr>
              <a:defRPr sz="1000"/>
            </a:lvl1pPr>
          </a:lstStyle>
          <a:p>
            <a:endParaRPr lang="en-ID"/>
          </a:p>
        </p:txBody>
      </p:sp>
      <p:sp>
        <p:nvSpPr>
          <p:cNvPr id="12" name="Picture Placeholder 2">
            <a:extLst>
              <a:ext uri="{FF2B5EF4-FFF2-40B4-BE49-F238E27FC236}">
                <a16:creationId xmlns:a16="http://schemas.microsoft.com/office/drawing/2014/main" id="{77FB0CD4-27B2-4878-B55A-DB5A456D64C1}"/>
              </a:ext>
            </a:extLst>
          </p:cNvPr>
          <p:cNvSpPr>
            <a:spLocks noGrp="1"/>
          </p:cNvSpPr>
          <p:nvPr>
            <p:ph type="pic" sz="quarter" idx="12"/>
          </p:nvPr>
        </p:nvSpPr>
        <p:spPr>
          <a:xfrm>
            <a:off x="3782133" y="2359478"/>
            <a:ext cx="4617168" cy="2883698"/>
          </a:xfrm>
          <a:prstGeom prst="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ectangle: Single Corner Snipped 14">
            <a:extLst>
              <a:ext uri="{FF2B5EF4-FFF2-40B4-BE49-F238E27FC236}">
                <a16:creationId xmlns:a16="http://schemas.microsoft.com/office/drawing/2014/main" id="{706D6BAB-1C7D-4031-942A-E3702E0E93FF}"/>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Slide Number Placeholder 5">
            <a:extLst>
              <a:ext uri="{FF2B5EF4-FFF2-40B4-BE49-F238E27FC236}">
                <a16:creationId xmlns:a16="http://schemas.microsoft.com/office/drawing/2014/main" id="{7563C8C7-0B71-410F-AD5C-E0FEA94C2C42}"/>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001844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5F417AC1-69F8-449C-9D26-726D5E8C5293}"/>
              </a:ext>
            </a:extLst>
          </p:cNvPr>
          <p:cNvSpPr>
            <a:spLocks noGrp="1"/>
          </p:cNvSpPr>
          <p:nvPr>
            <p:ph type="pic" sz="quarter" idx="12"/>
          </p:nvPr>
        </p:nvSpPr>
        <p:spPr>
          <a:xfrm>
            <a:off x="1539776" y="2412207"/>
            <a:ext cx="1496675" cy="2611120"/>
          </a:xfrm>
          <a:prstGeom prst="rect">
            <a:avLst/>
          </a:prstGeom>
          <a:ln w="63500">
            <a:noFill/>
            <a:miter lim="800000"/>
          </a:ln>
        </p:spPr>
        <p:txBody>
          <a:bodyPr/>
          <a:lstStyle>
            <a:lvl1pPr>
              <a:defRPr sz="1000"/>
            </a:lvl1pPr>
          </a:lstStyle>
          <a:p>
            <a:endParaRPr lang="en-ID"/>
          </a:p>
        </p:txBody>
      </p:sp>
      <p:sp>
        <p:nvSpPr>
          <p:cNvPr id="15" name="Picture Placeholder 2">
            <a:extLst>
              <a:ext uri="{FF2B5EF4-FFF2-40B4-BE49-F238E27FC236}">
                <a16:creationId xmlns:a16="http://schemas.microsoft.com/office/drawing/2014/main" id="{DF4682DE-0BB0-4A2B-B496-2914C2B0E2AA}"/>
              </a:ext>
            </a:extLst>
          </p:cNvPr>
          <p:cNvSpPr>
            <a:spLocks noGrp="1"/>
          </p:cNvSpPr>
          <p:nvPr>
            <p:ph type="pic" sz="quarter" idx="13"/>
          </p:nvPr>
        </p:nvSpPr>
        <p:spPr>
          <a:xfrm>
            <a:off x="3384067" y="2412207"/>
            <a:ext cx="1496675" cy="2611120"/>
          </a:xfrm>
          <a:prstGeom prst="rect">
            <a:avLst/>
          </a:prstGeom>
          <a:ln w="63500">
            <a:noFill/>
            <a:miter lim="800000"/>
          </a:ln>
        </p:spPr>
        <p:txBody>
          <a:bodyPr/>
          <a:lstStyle>
            <a:lvl1pPr>
              <a:defRPr sz="1000"/>
            </a:lvl1pPr>
          </a:lstStyle>
          <a:p>
            <a:endParaRPr lang="en-ID"/>
          </a:p>
        </p:txBody>
      </p:sp>
      <p:sp>
        <p:nvSpPr>
          <p:cNvPr id="16" name="Picture Placeholder 2">
            <a:extLst>
              <a:ext uri="{FF2B5EF4-FFF2-40B4-BE49-F238E27FC236}">
                <a16:creationId xmlns:a16="http://schemas.microsoft.com/office/drawing/2014/main" id="{76F861BA-36B3-4DD0-B6D6-9B348CC795F3}"/>
              </a:ext>
            </a:extLst>
          </p:cNvPr>
          <p:cNvSpPr>
            <a:spLocks noGrp="1"/>
          </p:cNvSpPr>
          <p:nvPr>
            <p:ph type="pic" sz="quarter" idx="14"/>
          </p:nvPr>
        </p:nvSpPr>
        <p:spPr>
          <a:xfrm>
            <a:off x="5222286" y="2412207"/>
            <a:ext cx="1496675" cy="2611120"/>
          </a:xfrm>
          <a:prstGeom prst="rect">
            <a:avLst/>
          </a:prstGeom>
          <a:ln w="63500">
            <a:noFill/>
            <a:miter lim="800000"/>
          </a:ln>
        </p:spPr>
        <p:txBody>
          <a:bodyPr/>
          <a:lstStyle>
            <a:lvl1pPr>
              <a:defRPr sz="1000"/>
            </a:lvl1pPr>
          </a:lstStyle>
          <a:p>
            <a:endParaRPr lang="en-ID"/>
          </a:p>
        </p:txBody>
      </p:sp>
      <p:sp>
        <p:nvSpPr>
          <p:cNvPr id="17" name="Picture Placeholder 2">
            <a:extLst>
              <a:ext uri="{FF2B5EF4-FFF2-40B4-BE49-F238E27FC236}">
                <a16:creationId xmlns:a16="http://schemas.microsoft.com/office/drawing/2014/main" id="{B4E87F3E-DD0F-4DA5-986D-CBD62789C04C}"/>
              </a:ext>
            </a:extLst>
          </p:cNvPr>
          <p:cNvSpPr>
            <a:spLocks noGrp="1"/>
          </p:cNvSpPr>
          <p:nvPr>
            <p:ph type="pic" sz="quarter" idx="15"/>
          </p:nvPr>
        </p:nvSpPr>
        <p:spPr>
          <a:xfrm>
            <a:off x="9155548" y="2412207"/>
            <a:ext cx="1496675" cy="2611120"/>
          </a:xfrm>
          <a:prstGeom prst="rect">
            <a:avLst/>
          </a:prstGeom>
          <a:ln w="63500">
            <a:noFill/>
            <a:miter lim="800000"/>
          </a:ln>
        </p:spPr>
        <p:txBody>
          <a:bodyPr/>
          <a:lstStyle>
            <a:lvl1pPr>
              <a:defRPr sz="1000"/>
            </a:lvl1pPr>
          </a:lstStyle>
          <a:p>
            <a:endParaRPr lang="en-ID"/>
          </a:p>
        </p:txBody>
      </p:sp>
      <p:sp>
        <p:nvSpPr>
          <p:cNvPr id="18" name="Picture Placeholder 2">
            <a:extLst>
              <a:ext uri="{FF2B5EF4-FFF2-40B4-BE49-F238E27FC236}">
                <a16:creationId xmlns:a16="http://schemas.microsoft.com/office/drawing/2014/main" id="{EE221AE9-FFBF-4CDD-BB28-1FBF546EEAB4}"/>
              </a:ext>
            </a:extLst>
          </p:cNvPr>
          <p:cNvSpPr>
            <a:spLocks noGrp="1"/>
          </p:cNvSpPr>
          <p:nvPr>
            <p:ph type="pic" sz="quarter" idx="16"/>
          </p:nvPr>
        </p:nvSpPr>
        <p:spPr>
          <a:xfrm>
            <a:off x="7096013" y="2216595"/>
            <a:ext cx="1676414" cy="2951366"/>
          </a:xfrm>
          <a:prstGeom prst="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ectangle: Single Corner Snipped 18">
            <a:extLst>
              <a:ext uri="{FF2B5EF4-FFF2-40B4-BE49-F238E27FC236}">
                <a16:creationId xmlns:a16="http://schemas.microsoft.com/office/drawing/2014/main" id="{D22458F8-A830-43F0-A1AE-388CE56C1C77}"/>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Slide Number Placeholder 5">
            <a:extLst>
              <a:ext uri="{FF2B5EF4-FFF2-40B4-BE49-F238E27FC236}">
                <a16:creationId xmlns:a16="http://schemas.microsoft.com/office/drawing/2014/main" id="{7CCCA31B-F4B2-4D4B-B02B-08B7D74D62A6}"/>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3475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C7461B9-9419-4BE1-A5F4-197C3FD2AC89}"/>
              </a:ext>
            </a:extLst>
          </p:cNvPr>
          <p:cNvSpPr>
            <a:spLocks noGrp="1"/>
          </p:cNvSpPr>
          <p:nvPr>
            <p:ph type="pic" sz="quarter" idx="10"/>
          </p:nvPr>
        </p:nvSpPr>
        <p:spPr>
          <a:xfrm>
            <a:off x="419100" y="419100"/>
            <a:ext cx="11353800" cy="6019800"/>
          </a:xfrm>
          <a:custGeom>
            <a:avLst/>
            <a:gdLst>
              <a:gd name="connsiteX0" fmla="*/ 1003320 w 11353800"/>
              <a:gd name="connsiteY0" fmla="*/ 0 h 6019800"/>
              <a:gd name="connsiteX1" fmla="*/ 11353800 w 11353800"/>
              <a:gd name="connsiteY1" fmla="*/ 0 h 6019800"/>
              <a:gd name="connsiteX2" fmla="*/ 11353800 w 11353800"/>
              <a:gd name="connsiteY2" fmla="*/ 6019800 h 6019800"/>
              <a:gd name="connsiteX3" fmla="*/ 0 w 11353800"/>
              <a:gd name="connsiteY3" fmla="*/ 6019800 h 6019800"/>
              <a:gd name="connsiteX4" fmla="*/ 0 w 11353800"/>
              <a:gd name="connsiteY4" fmla="*/ 100332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3800" h="6019800">
                <a:moveTo>
                  <a:pt x="1003320" y="0"/>
                </a:moveTo>
                <a:lnTo>
                  <a:pt x="11353800" y="0"/>
                </a:lnTo>
                <a:lnTo>
                  <a:pt x="11353800" y="6019800"/>
                </a:lnTo>
                <a:lnTo>
                  <a:pt x="0" y="6019800"/>
                </a:lnTo>
                <a:lnTo>
                  <a:pt x="0" y="1003320"/>
                </a:lnTo>
                <a:close/>
              </a:path>
            </a:pathLst>
          </a:custGeom>
        </p:spPr>
        <p:txBody>
          <a:bodyPr wrap="square">
            <a:noAutofit/>
          </a:bodyPr>
          <a:lstStyle>
            <a:lvl1pPr>
              <a:defRPr sz="1000"/>
            </a:lvl1pPr>
          </a:lstStyle>
          <a:p>
            <a:endParaRPr lang="en-ID"/>
          </a:p>
        </p:txBody>
      </p:sp>
    </p:spTree>
    <p:extLst>
      <p:ext uri="{BB962C8B-B14F-4D97-AF65-F5344CB8AC3E}">
        <p14:creationId xmlns:p14="http://schemas.microsoft.com/office/powerpoint/2010/main" val="2725673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F5CD16D5-49B0-45CF-A871-1C5451AEFB3C}"/>
              </a:ext>
            </a:extLst>
          </p:cNvPr>
          <p:cNvSpPr>
            <a:spLocks noGrp="1"/>
          </p:cNvSpPr>
          <p:nvPr>
            <p:ph type="pic" sz="quarter" idx="12"/>
          </p:nvPr>
        </p:nvSpPr>
        <p:spPr>
          <a:xfrm>
            <a:off x="3477201" y="1339226"/>
            <a:ext cx="5237592" cy="4515164"/>
          </a:xfrm>
          <a:custGeom>
            <a:avLst/>
            <a:gdLst>
              <a:gd name="connsiteX0" fmla="*/ 0 w 5196258"/>
              <a:gd name="connsiteY0" fmla="*/ 0 h 4479533"/>
              <a:gd name="connsiteX1" fmla="*/ 5196258 w 5196258"/>
              <a:gd name="connsiteY1" fmla="*/ 0 h 4479533"/>
              <a:gd name="connsiteX2" fmla="*/ 2598129 w 5196258"/>
              <a:gd name="connsiteY2" fmla="*/ 4479533 h 4479533"/>
            </a:gdLst>
            <a:ahLst/>
            <a:cxnLst>
              <a:cxn ang="0">
                <a:pos x="connsiteX0" y="connsiteY0"/>
              </a:cxn>
              <a:cxn ang="0">
                <a:pos x="connsiteX1" y="connsiteY1"/>
              </a:cxn>
              <a:cxn ang="0">
                <a:pos x="connsiteX2" y="connsiteY2"/>
              </a:cxn>
            </a:cxnLst>
            <a:rect l="l" t="t" r="r" b="b"/>
            <a:pathLst>
              <a:path w="5196258" h="4479533">
                <a:moveTo>
                  <a:pt x="0" y="0"/>
                </a:moveTo>
                <a:lnTo>
                  <a:pt x="5196258" y="0"/>
                </a:lnTo>
                <a:lnTo>
                  <a:pt x="2598129" y="4479533"/>
                </a:lnTo>
                <a:close/>
              </a:path>
            </a:pathLst>
          </a:custGeom>
        </p:spPr>
        <p:txBody>
          <a:bodyPr wrap="square">
            <a:noAutofit/>
          </a:bodyPr>
          <a:lstStyle>
            <a:lvl1pPr>
              <a:defRPr sz="1200"/>
            </a:lvl1pPr>
          </a:lstStyle>
          <a:p>
            <a:endParaRPr lang="en-US"/>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ectangle: Single Corner Snipped 14">
            <a:extLst>
              <a:ext uri="{FF2B5EF4-FFF2-40B4-BE49-F238E27FC236}">
                <a16:creationId xmlns:a16="http://schemas.microsoft.com/office/drawing/2014/main" id="{3C5DD1EF-D443-4D8B-91B4-88262723013D}"/>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Slide Number Placeholder 5">
            <a:extLst>
              <a:ext uri="{FF2B5EF4-FFF2-40B4-BE49-F238E27FC236}">
                <a16:creationId xmlns:a16="http://schemas.microsoft.com/office/drawing/2014/main" id="{0E6DD6A4-8A8D-48EB-BD86-1EF7BEC523D9}"/>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7451357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232121CD-68A1-4BC5-B853-C1F1CC9A76A2}"/>
              </a:ext>
            </a:extLst>
          </p:cNvPr>
          <p:cNvSpPr>
            <a:spLocks noGrp="1"/>
          </p:cNvSpPr>
          <p:nvPr>
            <p:ph type="pic" sz="quarter" idx="13"/>
          </p:nvPr>
        </p:nvSpPr>
        <p:spPr>
          <a:xfrm>
            <a:off x="3897580" y="3658580"/>
            <a:ext cx="2103678" cy="2103676"/>
          </a:xfrm>
          <a:prstGeom prst="ellipse">
            <a:avLst/>
          </a:prstGeom>
        </p:spPr>
        <p:txBody>
          <a:bodyPr/>
          <a:lstStyle>
            <a:lvl1pPr>
              <a:defRPr sz="1000"/>
            </a:lvl1pPr>
          </a:lstStyle>
          <a:p>
            <a:endParaRPr lang="en-ID"/>
          </a:p>
        </p:txBody>
      </p:sp>
      <p:sp>
        <p:nvSpPr>
          <p:cNvPr id="14" name="Picture Placeholder 2">
            <a:extLst>
              <a:ext uri="{FF2B5EF4-FFF2-40B4-BE49-F238E27FC236}">
                <a16:creationId xmlns:a16="http://schemas.microsoft.com/office/drawing/2014/main" id="{72FB06CE-69D0-48AF-85E2-895E253E62DF}"/>
              </a:ext>
            </a:extLst>
          </p:cNvPr>
          <p:cNvSpPr>
            <a:spLocks noGrp="1"/>
          </p:cNvSpPr>
          <p:nvPr>
            <p:ph type="pic" sz="quarter" idx="14"/>
          </p:nvPr>
        </p:nvSpPr>
        <p:spPr>
          <a:xfrm>
            <a:off x="6187776" y="3658580"/>
            <a:ext cx="2103678" cy="2103676"/>
          </a:xfrm>
          <a:prstGeom prst="ellipse">
            <a:avLst/>
          </a:prstGeom>
        </p:spPr>
        <p:txBody>
          <a:bodyPr/>
          <a:lstStyle>
            <a:lvl1pPr>
              <a:defRPr sz="1000"/>
            </a:lvl1pPr>
          </a:lstStyle>
          <a:p>
            <a:endParaRPr lang="en-ID"/>
          </a:p>
        </p:txBody>
      </p:sp>
      <p:sp>
        <p:nvSpPr>
          <p:cNvPr id="15" name="Picture Placeholder 2">
            <a:extLst>
              <a:ext uri="{FF2B5EF4-FFF2-40B4-BE49-F238E27FC236}">
                <a16:creationId xmlns:a16="http://schemas.microsoft.com/office/drawing/2014/main" id="{74B6E9A6-033B-4698-8D70-3BD49C21A41D}"/>
              </a:ext>
            </a:extLst>
          </p:cNvPr>
          <p:cNvSpPr>
            <a:spLocks noGrp="1"/>
          </p:cNvSpPr>
          <p:nvPr>
            <p:ph type="pic" sz="quarter" idx="15"/>
          </p:nvPr>
        </p:nvSpPr>
        <p:spPr>
          <a:xfrm>
            <a:off x="3897580" y="1368386"/>
            <a:ext cx="2103678" cy="2103676"/>
          </a:xfrm>
          <a:prstGeom prst="ellipse">
            <a:avLst/>
          </a:prstGeom>
        </p:spPr>
        <p:txBody>
          <a:bodyPr/>
          <a:lstStyle>
            <a:lvl1pPr>
              <a:defRPr sz="1000"/>
            </a:lvl1pPr>
          </a:lstStyle>
          <a:p>
            <a:endParaRPr lang="en-ID"/>
          </a:p>
        </p:txBody>
      </p:sp>
      <p:sp>
        <p:nvSpPr>
          <p:cNvPr id="16" name="Picture Placeholder 2">
            <a:extLst>
              <a:ext uri="{FF2B5EF4-FFF2-40B4-BE49-F238E27FC236}">
                <a16:creationId xmlns:a16="http://schemas.microsoft.com/office/drawing/2014/main" id="{CD0ADCCC-0076-490F-A8AC-90AAB9B009D6}"/>
              </a:ext>
            </a:extLst>
          </p:cNvPr>
          <p:cNvSpPr>
            <a:spLocks noGrp="1"/>
          </p:cNvSpPr>
          <p:nvPr>
            <p:ph type="pic" sz="quarter" idx="16"/>
          </p:nvPr>
        </p:nvSpPr>
        <p:spPr>
          <a:xfrm>
            <a:off x="6187776" y="1368386"/>
            <a:ext cx="2103678" cy="2103676"/>
          </a:xfrm>
          <a:prstGeom prst="ellipse">
            <a:avLst/>
          </a:prstGeom>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Rectangle: Single Corner Snipped 16">
            <a:extLst>
              <a:ext uri="{FF2B5EF4-FFF2-40B4-BE49-F238E27FC236}">
                <a16:creationId xmlns:a16="http://schemas.microsoft.com/office/drawing/2014/main" id="{3CC02C76-1D6D-46BC-A538-49F4986D4927}"/>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Slide Number Placeholder 5">
            <a:extLst>
              <a:ext uri="{FF2B5EF4-FFF2-40B4-BE49-F238E27FC236}">
                <a16:creationId xmlns:a16="http://schemas.microsoft.com/office/drawing/2014/main" id="{17668BB8-93BD-49A1-8977-953B71CE8A64}"/>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823260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51F6DD3-4C73-4C5C-9A53-C4093A3DAECC}"/>
              </a:ext>
            </a:extLst>
          </p:cNvPr>
          <p:cNvSpPr>
            <a:spLocks noGrp="1"/>
          </p:cNvSpPr>
          <p:nvPr>
            <p:ph type="pic" sz="quarter" idx="11"/>
          </p:nvPr>
        </p:nvSpPr>
        <p:spPr>
          <a:xfrm>
            <a:off x="7986671" y="1875272"/>
            <a:ext cx="2137475" cy="3011250"/>
          </a:xfrm>
          <a:prstGeom prst="rect">
            <a:avLst/>
          </a:prstGeom>
          <a:ln w="63500">
            <a:solidFill>
              <a:schemeClr val="bg1"/>
            </a:solidFill>
            <a:miter lim="800000"/>
          </a:ln>
        </p:spPr>
        <p:txBody>
          <a:bodyPr/>
          <a:lstStyle>
            <a:lvl1pPr>
              <a:defRPr sz="1000"/>
            </a:lvl1pPr>
          </a:lstStyle>
          <a:p>
            <a:endParaRPr lang="en-ID"/>
          </a:p>
        </p:txBody>
      </p:sp>
      <p:sp>
        <p:nvSpPr>
          <p:cNvPr id="14" name="Picture Placeholder 2">
            <a:extLst>
              <a:ext uri="{FF2B5EF4-FFF2-40B4-BE49-F238E27FC236}">
                <a16:creationId xmlns:a16="http://schemas.microsoft.com/office/drawing/2014/main" id="{A609D213-F425-453F-A956-80DBCB67FFD1}"/>
              </a:ext>
            </a:extLst>
          </p:cNvPr>
          <p:cNvSpPr>
            <a:spLocks noGrp="1"/>
          </p:cNvSpPr>
          <p:nvPr>
            <p:ph type="pic" sz="quarter" idx="12"/>
          </p:nvPr>
        </p:nvSpPr>
        <p:spPr>
          <a:xfrm>
            <a:off x="9564070" y="491271"/>
            <a:ext cx="2137475" cy="3011250"/>
          </a:xfrm>
          <a:prstGeom prst="rect">
            <a:avLst/>
          </a:prstGeom>
          <a:ln w="63500">
            <a:solidFill>
              <a:schemeClr val="bg1"/>
            </a:solidFill>
            <a:miter lim="800000"/>
          </a:ln>
        </p:spPr>
        <p:txBody>
          <a:bodyPr/>
          <a:lstStyle>
            <a:lvl1pPr>
              <a:defRPr sz="1000"/>
            </a:lvl1pPr>
          </a:lstStyle>
          <a:p>
            <a:endParaRPr lang="en-ID"/>
          </a:p>
        </p:txBody>
      </p:sp>
      <p:sp>
        <p:nvSpPr>
          <p:cNvPr id="15" name="Picture Placeholder 2">
            <a:extLst>
              <a:ext uri="{FF2B5EF4-FFF2-40B4-BE49-F238E27FC236}">
                <a16:creationId xmlns:a16="http://schemas.microsoft.com/office/drawing/2014/main" id="{5E7908DF-ADD8-448D-B804-C7B2B076527C}"/>
              </a:ext>
            </a:extLst>
          </p:cNvPr>
          <p:cNvSpPr>
            <a:spLocks noGrp="1"/>
          </p:cNvSpPr>
          <p:nvPr>
            <p:ph type="pic" sz="quarter" idx="13"/>
          </p:nvPr>
        </p:nvSpPr>
        <p:spPr>
          <a:xfrm>
            <a:off x="6413134" y="3355253"/>
            <a:ext cx="2137475" cy="3011250"/>
          </a:xfrm>
          <a:prstGeom prst="rect">
            <a:avLst/>
          </a:prstGeom>
          <a:ln w="63500">
            <a:solidFill>
              <a:schemeClr val="bg1"/>
            </a:solid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Rectangle: Single Corner Snipped 15">
            <a:extLst>
              <a:ext uri="{FF2B5EF4-FFF2-40B4-BE49-F238E27FC236}">
                <a16:creationId xmlns:a16="http://schemas.microsoft.com/office/drawing/2014/main" id="{2804CC8F-924B-4A5B-8A19-D2D38EAED166}"/>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Slide Number Placeholder 5">
            <a:extLst>
              <a:ext uri="{FF2B5EF4-FFF2-40B4-BE49-F238E27FC236}">
                <a16:creationId xmlns:a16="http://schemas.microsoft.com/office/drawing/2014/main" id="{134466C0-9B6B-4F8F-85B6-28024110B6BF}"/>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20172379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A609D213-F425-453F-A956-80DBCB67FFD1}"/>
              </a:ext>
            </a:extLst>
          </p:cNvPr>
          <p:cNvSpPr>
            <a:spLocks noGrp="1"/>
          </p:cNvSpPr>
          <p:nvPr>
            <p:ph type="pic" sz="quarter" idx="12"/>
          </p:nvPr>
        </p:nvSpPr>
        <p:spPr>
          <a:xfrm>
            <a:off x="6119812" y="742658"/>
            <a:ext cx="5366268" cy="5366268"/>
          </a:xfrm>
          <a:prstGeom prst="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Rectangle: Single Corner Snipped 11">
            <a:extLst>
              <a:ext uri="{FF2B5EF4-FFF2-40B4-BE49-F238E27FC236}">
                <a16:creationId xmlns:a16="http://schemas.microsoft.com/office/drawing/2014/main" id="{92338C81-E5C5-4EC6-B741-3EC4228CC491}"/>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Slide Number Placeholder 5">
            <a:extLst>
              <a:ext uri="{FF2B5EF4-FFF2-40B4-BE49-F238E27FC236}">
                <a16:creationId xmlns:a16="http://schemas.microsoft.com/office/drawing/2014/main" id="{75599D85-9967-4429-B73A-852D05248561}"/>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95304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2DF7E50-CA56-41E9-AF0C-605FDB01B235}"/>
              </a:ext>
            </a:extLst>
          </p:cNvPr>
          <p:cNvSpPr>
            <a:spLocks noGrp="1"/>
          </p:cNvSpPr>
          <p:nvPr>
            <p:ph type="pic" sz="quarter" idx="13"/>
          </p:nvPr>
        </p:nvSpPr>
        <p:spPr>
          <a:xfrm>
            <a:off x="6027903" y="2573008"/>
            <a:ext cx="3612559" cy="3610848"/>
          </a:xfrm>
          <a:prstGeom prst="rect">
            <a:avLst/>
          </a:prstGeom>
          <a:ln w="63500">
            <a:noFill/>
            <a:miter lim="800000"/>
          </a:ln>
        </p:spPr>
        <p:txBody>
          <a:bodyPr/>
          <a:lstStyle>
            <a:lvl1pPr>
              <a:defRPr sz="1000"/>
            </a:lvl1pPr>
          </a:lstStyle>
          <a:p>
            <a:endParaRPr lang="en-ID"/>
          </a:p>
        </p:txBody>
      </p:sp>
      <p:sp>
        <p:nvSpPr>
          <p:cNvPr id="14" name="Picture Placeholder 2">
            <a:extLst>
              <a:ext uri="{FF2B5EF4-FFF2-40B4-BE49-F238E27FC236}">
                <a16:creationId xmlns:a16="http://schemas.microsoft.com/office/drawing/2014/main" id="{A609D213-F425-453F-A956-80DBCB67FFD1}"/>
              </a:ext>
            </a:extLst>
          </p:cNvPr>
          <p:cNvSpPr>
            <a:spLocks noGrp="1"/>
          </p:cNvSpPr>
          <p:nvPr>
            <p:ph type="pic" sz="quarter" idx="12"/>
          </p:nvPr>
        </p:nvSpPr>
        <p:spPr>
          <a:xfrm>
            <a:off x="7897184" y="695590"/>
            <a:ext cx="3612559" cy="3610848"/>
          </a:xfrm>
          <a:prstGeom prst="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Rectangle: Single Corner Snipped 12">
            <a:extLst>
              <a:ext uri="{FF2B5EF4-FFF2-40B4-BE49-F238E27FC236}">
                <a16:creationId xmlns:a16="http://schemas.microsoft.com/office/drawing/2014/main" id="{252F610E-F36E-4EDF-AEE1-039633997147}"/>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Slide Number Placeholder 5">
            <a:extLst>
              <a:ext uri="{FF2B5EF4-FFF2-40B4-BE49-F238E27FC236}">
                <a16:creationId xmlns:a16="http://schemas.microsoft.com/office/drawing/2014/main" id="{6D46BABD-9989-467A-8EC3-E0CFB410E08B}"/>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953045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07BAD0B-4868-476C-9330-C91592473FAD}"/>
              </a:ext>
            </a:extLst>
          </p:cNvPr>
          <p:cNvSpPr>
            <a:spLocks noGrp="1"/>
          </p:cNvSpPr>
          <p:nvPr>
            <p:ph type="pic" sz="quarter" idx="15"/>
          </p:nvPr>
        </p:nvSpPr>
        <p:spPr>
          <a:xfrm>
            <a:off x="5210179" y="1156007"/>
            <a:ext cx="1771646" cy="1771644"/>
          </a:xfrm>
          <a:prstGeom prst="ellipse">
            <a:avLst/>
          </a:prstGeom>
        </p:spPr>
        <p:txBody>
          <a:bodyPr/>
          <a:lstStyle>
            <a:lvl1pPr>
              <a:defRPr sz="1000"/>
            </a:lvl1pPr>
          </a:lstStyle>
          <a:p>
            <a:endParaRPr lang="en-ID"/>
          </a:p>
        </p:txBody>
      </p:sp>
      <p:sp>
        <p:nvSpPr>
          <p:cNvPr id="4" name="Rectangle: Single Corner Snipped 3">
            <a:extLst>
              <a:ext uri="{FF2B5EF4-FFF2-40B4-BE49-F238E27FC236}">
                <a16:creationId xmlns:a16="http://schemas.microsoft.com/office/drawing/2014/main" id="{6EBC5EFD-8BE6-4129-9F8A-EC3A492EFF21}"/>
              </a:ext>
            </a:extLst>
          </p:cNvPr>
          <p:cNvSpPr/>
          <p:nvPr userDrawn="1"/>
        </p:nvSpPr>
        <p:spPr>
          <a:xfrm flipH="1">
            <a:off x="419100" y="419100"/>
            <a:ext cx="11353800"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1017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sp>
        <p:nvSpPr>
          <p:cNvPr id="4" name="Rectangle: Single Corner Snipped 3">
            <a:extLst>
              <a:ext uri="{FF2B5EF4-FFF2-40B4-BE49-F238E27FC236}">
                <a16:creationId xmlns:a16="http://schemas.microsoft.com/office/drawing/2014/main" id="{6EBC5EFD-8BE6-4129-9F8A-EC3A492EFF21}"/>
              </a:ext>
            </a:extLst>
          </p:cNvPr>
          <p:cNvSpPr/>
          <p:nvPr userDrawn="1"/>
        </p:nvSpPr>
        <p:spPr>
          <a:xfrm flipH="1">
            <a:off x="419099" y="419100"/>
            <a:ext cx="11353799"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D7BD234-0981-41B4-95C1-F664207CFC0A}"/>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87737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sp>
        <p:nvSpPr>
          <p:cNvPr id="4" name="Rectangle: Single Corner Snipped 3">
            <a:extLst>
              <a:ext uri="{FF2B5EF4-FFF2-40B4-BE49-F238E27FC236}">
                <a16:creationId xmlns:a16="http://schemas.microsoft.com/office/drawing/2014/main" id="{6EBC5EFD-8BE6-4129-9F8A-EC3A492EFF21}"/>
              </a:ext>
            </a:extLst>
          </p:cNvPr>
          <p:cNvSpPr/>
          <p:nvPr userDrawn="1"/>
        </p:nvSpPr>
        <p:spPr>
          <a:xfrm flipH="1">
            <a:off x="419099" y="419100"/>
            <a:ext cx="11353799"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D7BD234-0981-41B4-95C1-F664207CFC0A}"/>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
        <p:nvSpPr>
          <p:cNvPr id="12" name="Picture Placeholder 2">
            <a:extLst>
              <a:ext uri="{FF2B5EF4-FFF2-40B4-BE49-F238E27FC236}">
                <a16:creationId xmlns:a16="http://schemas.microsoft.com/office/drawing/2014/main" id="{A0708295-3FE0-4C03-AF7D-A195FC937718}"/>
              </a:ext>
            </a:extLst>
          </p:cNvPr>
          <p:cNvSpPr>
            <a:spLocks noGrp="1"/>
          </p:cNvSpPr>
          <p:nvPr>
            <p:ph type="pic" sz="quarter" idx="15"/>
          </p:nvPr>
        </p:nvSpPr>
        <p:spPr>
          <a:xfrm>
            <a:off x="5907155" y="1036865"/>
            <a:ext cx="1180022" cy="1180020"/>
          </a:xfrm>
          <a:prstGeom prst="ellipse">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6AE11BA7-9365-4074-92AA-C00D142A4D0E}"/>
              </a:ext>
            </a:extLst>
          </p:cNvPr>
          <p:cNvSpPr>
            <a:spLocks noGrp="1"/>
          </p:cNvSpPr>
          <p:nvPr>
            <p:ph type="pic" sz="quarter" idx="16"/>
          </p:nvPr>
        </p:nvSpPr>
        <p:spPr>
          <a:xfrm>
            <a:off x="5907155" y="2887203"/>
            <a:ext cx="1180022" cy="1180020"/>
          </a:xfrm>
          <a:prstGeom prst="ellipse">
            <a:avLst/>
          </a:prstGeom>
        </p:spPr>
        <p:txBody>
          <a:bodyPr/>
          <a:lstStyle>
            <a:lvl1pPr>
              <a:defRPr sz="1000"/>
            </a:lvl1pPr>
          </a:lstStyle>
          <a:p>
            <a:endParaRPr lang="en-ID"/>
          </a:p>
        </p:txBody>
      </p:sp>
      <p:sp>
        <p:nvSpPr>
          <p:cNvPr id="14" name="Picture Placeholder 2">
            <a:extLst>
              <a:ext uri="{FF2B5EF4-FFF2-40B4-BE49-F238E27FC236}">
                <a16:creationId xmlns:a16="http://schemas.microsoft.com/office/drawing/2014/main" id="{10A61A8F-A02C-4394-BC12-D91674FF9B16}"/>
              </a:ext>
            </a:extLst>
          </p:cNvPr>
          <p:cNvSpPr>
            <a:spLocks noGrp="1"/>
          </p:cNvSpPr>
          <p:nvPr>
            <p:ph type="pic" sz="quarter" idx="17"/>
          </p:nvPr>
        </p:nvSpPr>
        <p:spPr>
          <a:xfrm>
            <a:off x="5907155" y="4710173"/>
            <a:ext cx="1180022" cy="1180020"/>
          </a:xfrm>
          <a:prstGeom prst="ellipse">
            <a:avLst/>
          </a:prstGeom>
        </p:spPr>
        <p:txBody>
          <a:bodyPr/>
          <a:lstStyle>
            <a:lvl1pPr>
              <a:defRPr sz="1000"/>
            </a:lvl1pPr>
          </a:lstStyle>
          <a:p>
            <a:endParaRPr lang="en-ID"/>
          </a:p>
        </p:txBody>
      </p:sp>
    </p:spTree>
    <p:extLst>
      <p:ext uri="{BB962C8B-B14F-4D97-AF65-F5344CB8AC3E}">
        <p14:creationId xmlns:p14="http://schemas.microsoft.com/office/powerpoint/2010/main" val="399204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85695545-33B6-4580-8337-EDD0D051E5F0}"/>
              </a:ext>
            </a:extLst>
          </p:cNvPr>
          <p:cNvSpPr>
            <a:spLocks noGrp="1"/>
          </p:cNvSpPr>
          <p:nvPr>
            <p:ph type="pic" sz="quarter" idx="15"/>
          </p:nvPr>
        </p:nvSpPr>
        <p:spPr>
          <a:xfrm>
            <a:off x="4786154" y="1395282"/>
            <a:ext cx="1494112" cy="1494110"/>
          </a:xfrm>
          <a:prstGeom prst="ellipse">
            <a:avLst/>
          </a:prstGeom>
        </p:spPr>
        <p:txBody>
          <a:bodyPr/>
          <a:lstStyle>
            <a:lvl1pPr>
              <a:defRPr sz="1000"/>
            </a:lvl1pPr>
          </a:lstStyle>
          <a:p>
            <a:endParaRPr lang="en-ID"/>
          </a:p>
        </p:txBody>
      </p:sp>
      <p:sp>
        <p:nvSpPr>
          <p:cNvPr id="13" name="Picture Placeholder 2">
            <a:extLst>
              <a:ext uri="{FF2B5EF4-FFF2-40B4-BE49-F238E27FC236}">
                <a16:creationId xmlns:a16="http://schemas.microsoft.com/office/drawing/2014/main" id="{80023F61-F4E3-46AE-A62F-286EEECC5467}"/>
              </a:ext>
            </a:extLst>
          </p:cNvPr>
          <p:cNvSpPr>
            <a:spLocks noGrp="1"/>
          </p:cNvSpPr>
          <p:nvPr>
            <p:ph type="pic" sz="quarter" idx="16"/>
          </p:nvPr>
        </p:nvSpPr>
        <p:spPr>
          <a:xfrm>
            <a:off x="7233295" y="1395282"/>
            <a:ext cx="1494112" cy="1494110"/>
          </a:xfrm>
          <a:prstGeom prst="ellipse">
            <a:avLst/>
          </a:prstGeom>
        </p:spPr>
        <p:txBody>
          <a:bodyPr/>
          <a:lstStyle>
            <a:lvl1pPr>
              <a:defRPr sz="1000"/>
            </a:lvl1pPr>
          </a:lstStyle>
          <a:p>
            <a:endParaRPr lang="en-ID"/>
          </a:p>
        </p:txBody>
      </p:sp>
      <p:sp>
        <p:nvSpPr>
          <p:cNvPr id="14" name="Picture Placeholder 2">
            <a:extLst>
              <a:ext uri="{FF2B5EF4-FFF2-40B4-BE49-F238E27FC236}">
                <a16:creationId xmlns:a16="http://schemas.microsoft.com/office/drawing/2014/main" id="{5D7BC13E-7429-4FE3-A63E-253E8E0C1EA5}"/>
              </a:ext>
            </a:extLst>
          </p:cNvPr>
          <p:cNvSpPr>
            <a:spLocks noGrp="1"/>
          </p:cNvSpPr>
          <p:nvPr>
            <p:ph type="pic" sz="quarter" idx="17"/>
          </p:nvPr>
        </p:nvSpPr>
        <p:spPr>
          <a:xfrm>
            <a:off x="9680437" y="1395282"/>
            <a:ext cx="1494112" cy="1494110"/>
          </a:xfrm>
          <a:prstGeom prst="ellipse">
            <a:avLst/>
          </a:prstGeom>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sp>
        <p:nvSpPr>
          <p:cNvPr id="4" name="Rectangle: Single Corner Snipped 3">
            <a:extLst>
              <a:ext uri="{FF2B5EF4-FFF2-40B4-BE49-F238E27FC236}">
                <a16:creationId xmlns:a16="http://schemas.microsoft.com/office/drawing/2014/main" id="{6EBC5EFD-8BE6-4129-9F8A-EC3A492EFF21}"/>
              </a:ext>
            </a:extLst>
          </p:cNvPr>
          <p:cNvSpPr/>
          <p:nvPr userDrawn="1"/>
        </p:nvSpPr>
        <p:spPr>
          <a:xfrm flipH="1">
            <a:off x="419099" y="419100"/>
            <a:ext cx="11353799"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D7BD234-0981-41B4-95C1-F664207CFC0A}"/>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3920793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BDE50772-E064-43E9-83AA-805DA725F33F}"/>
              </a:ext>
            </a:extLst>
          </p:cNvPr>
          <p:cNvSpPr>
            <a:spLocks noGrp="1"/>
          </p:cNvSpPr>
          <p:nvPr>
            <p:ph type="pic" sz="quarter" idx="17"/>
          </p:nvPr>
        </p:nvSpPr>
        <p:spPr>
          <a:xfrm>
            <a:off x="6378720" y="767550"/>
            <a:ext cx="5061808" cy="5322900"/>
          </a:xfrm>
          <a:prstGeom prst="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sp>
        <p:nvSpPr>
          <p:cNvPr id="4" name="Rectangle: Single Corner Snipped 3">
            <a:extLst>
              <a:ext uri="{FF2B5EF4-FFF2-40B4-BE49-F238E27FC236}">
                <a16:creationId xmlns:a16="http://schemas.microsoft.com/office/drawing/2014/main" id="{6EBC5EFD-8BE6-4129-9F8A-EC3A492EFF21}"/>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678BB410-404E-4EE2-BB43-3BB95C3D7345}"/>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691140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4A61C0C-E0AB-45A5-919E-FDD31052DC46}"/>
              </a:ext>
            </a:extLst>
          </p:cNvPr>
          <p:cNvSpPr>
            <a:spLocks noGrp="1"/>
          </p:cNvSpPr>
          <p:nvPr>
            <p:ph type="pic" sz="quarter" idx="17"/>
          </p:nvPr>
        </p:nvSpPr>
        <p:spPr>
          <a:xfrm>
            <a:off x="7508360" y="489435"/>
            <a:ext cx="4183777" cy="5877569"/>
          </a:xfrm>
          <a:prstGeom prst="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sp>
        <p:nvSpPr>
          <p:cNvPr id="4" name="Rectangle: Single Corner Snipped 3">
            <a:extLst>
              <a:ext uri="{FF2B5EF4-FFF2-40B4-BE49-F238E27FC236}">
                <a16:creationId xmlns:a16="http://schemas.microsoft.com/office/drawing/2014/main" id="{6EBC5EFD-8BE6-4129-9F8A-EC3A492EFF21}"/>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F95342F5-4699-4018-B597-A16C435DA897}"/>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002476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DFC1B658-78BF-4CC8-9D86-B38F795C3CFF}"/>
              </a:ext>
            </a:extLst>
          </p:cNvPr>
          <p:cNvSpPr>
            <a:spLocks noGrp="1"/>
          </p:cNvSpPr>
          <p:nvPr>
            <p:ph type="pic" sz="quarter" idx="18"/>
          </p:nvPr>
        </p:nvSpPr>
        <p:spPr>
          <a:xfrm>
            <a:off x="1256538" y="2758097"/>
            <a:ext cx="2621984" cy="3610072"/>
          </a:xfrm>
          <a:prstGeom prst="rect">
            <a:avLst/>
          </a:prstGeom>
          <a:ln w="63500">
            <a:noFill/>
            <a:miter lim="800000"/>
          </a:ln>
        </p:spPr>
        <p:txBody>
          <a:bodyPr/>
          <a:lstStyle>
            <a:lvl1pPr>
              <a:defRPr sz="1000"/>
            </a:lvl1pPr>
          </a:lstStyle>
          <a:p>
            <a:endParaRPr lang="en-ID"/>
          </a:p>
        </p:txBody>
      </p:sp>
      <p:sp>
        <p:nvSpPr>
          <p:cNvPr id="9" name="Picture Placeholder 2">
            <a:extLst>
              <a:ext uri="{FF2B5EF4-FFF2-40B4-BE49-F238E27FC236}">
                <a16:creationId xmlns:a16="http://schemas.microsoft.com/office/drawing/2014/main" id="{F4A61C0C-E0AB-45A5-919E-FDD31052DC46}"/>
              </a:ext>
            </a:extLst>
          </p:cNvPr>
          <p:cNvSpPr>
            <a:spLocks noGrp="1"/>
          </p:cNvSpPr>
          <p:nvPr>
            <p:ph type="pic" sz="quarter" idx="17"/>
          </p:nvPr>
        </p:nvSpPr>
        <p:spPr>
          <a:xfrm>
            <a:off x="9072545" y="489832"/>
            <a:ext cx="2621984" cy="3610072"/>
          </a:xfrm>
          <a:prstGeom prst="rect">
            <a:avLst/>
          </a:prstGeom>
          <a:ln w="63500">
            <a:noFill/>
            <a:miter lim="800000"/>
          </a:ln>
        </p:spPr>
        <p:txBody>
          <a:bodyPr/>
          <a:lstStyle>
            <a:lvl1pPr>
              <a:defRPr sz="1000"/>
            </a:lvl1pPr>
          </a:lstStyle>
          <a:p>
            <a:endParaRPr lang="en-ID"/>
          </a:p>
        </p:txBody>
      </p:sp>
      <p:sp>
        <p:nvSpPr>
          <p:cNvPr id="11" name="Text Placeholder 10">
            <a:extLst>
              <a:ext uri="{FF2B5EF4-FFF2-40B4-BE49-F238E27FC236}">
                <a16:creationId xmlns:a16="http://schemas.microsoft.com/office/drawing/2014/main" id="{1EF11728-9936-4E43-934A-4E14C61838A9}"/>
              </a:ext>
            </a:extLst>
          </p:cNvPr>
          <p:cNvSpPr>
            <a:spLocks noGrp="1"/>
          </p:cNvSpPr>
          <p:nvPr>
            <p:ph type="body" sz="quarter" idx="10" hasCustomPrompt="1"/>
          </p:nvPr>
        </p:nvSpPr>
        <p:spPr>
          <a:xfrm>
            <a:off x="1205166" y="742658"/>
            <a:ext cx="10567733" cy="1206456"/>
          </a:xfrm>
          <a:prstGeom prst="rect">
            <a:avLst/>
          </a:prstGeom>
        </p:spPr>
        <p:txBody>
          <a:bodyPr/>
          <a:lstStyle>
            <a:lvl1pPr marL="0" indent="0">
              <a:buNone/>
              <a:defRPr sz="3600">
                <a:latin typeface="+mj-lt"/>
              </a:defRPr>
            </a:lvl1pPr>
          </a:lstStyle>
          <a:p>
            <a:pPr lvl="0"/>
            <a:r>
              <a:rPr lang="en-ID" dirty="0"/>
              <a:t>Put</a:t>
            </a:r>
          </a:p>
          <a:p>
            <a:pPr lvl="0"/>
            <a:r>
              <a:rPr lang="en-ID" dirty="0"/>
              <a:t>Title Here</a:t>
            </a:r>
          </a:p>
        </p:txBody>
      </p:sp>
      <p:cxnSp>
        <p:nvCxnSpPr>
          <p:cNvPr id="6" name="Straight Connector 5">
            <a:extLst>
              <a:ext uri="{FF2B5EF4-FFF2-40B4-BE49-F238E27FC236}">
                <a16:creationId xmlns:a16="http://schemas.microsoft.com/office/drawing/2014/main" id="{5BE85A20-C9F9-4D91-B6AA-30930E8A759F}"/>
              </a:ext>
            </a:extLst>
          </p:cNvPr>
          <p:cNvCxnSpPr/>
          <p:nvPr userDrawn="1"/>
        </p:nvCxnSpPr>
        <p:spPr>
          <a:xfrm>
            <a:off x="1301083" y="716535"/>
            <a:ext cx="1306286" cy="0"/>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ectangle: Single Corner Snipped 14">
            <a:extLst>
              <a:ext uri="{FF2B5EF4-FFF2-40B4-BE49-F238E27FC236}">
                <a16:creationId xmlns:a16="http://schemas.microsoft.com/office/drawing/2014/main" id="{4E7DC845-226E-45B4-9F4B-CC0DFD97BD9D}"/>
              </a:ext>
            </a:extLst>
          </p:cNvPr>
          <p:cNvSpPr/>
          <p:nvPr userDrawn="1"/>
        </p:nvSpPr>
        <p:spPr>
          <a:xfrm flipH="1">
            <a:off x="419100" y="419100"/>
            <a:ext cx="11353798" cy="6019800"/>
          </a:xfrm>
          <a:prstGeom prst="snip1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Slide Number Placeholder 5">
            <a:extLst>
              <a:ext uri="{FF2B5EF4-FFF2-40B4-BE49-F238E27FC236}">
                <a16:creationId xmlns:a16="http://schemas.microsoft.com/office/drawing/2014/main" id="{A2CCD4EC-8764-4BCF-9843-BEFFEE9170E5}"/>
              </a:ext>
            </a:extLst>
          </p:cNvPr>
          <p:cNvSpPr txBox="1">
            <a:spLocks/>
          </p:cNvSpPr>
          <p:nvPr userDrawn="1"/>
        </p:nvSpPr>
        <p:spPr>
          <a:xfrm>
            <a:off x="10578171" y="6061051"/>
            <a:ext cx="1194727"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dirty="0">
                <a:solidFill>
                  <a:schemeClr val="tx1"/>
                </a:solidFill>
                <a:latin typeface="+mj-lt"/>
                <a:ea typeface="Open Sans" panose="020B0606030504020204" pitchFamily="34" charset="0"/>
                <a:cs typeface="Poppins" panose="02000000000000000000" pitchFamily="2" charset="0"/>
              </a:rPr>
              <a:t>Slide</a:t>
            </a:r>
            <a:r>
              <a:rPr lang="en-US" sz="1400" b="0" baseline="0" dirty="0">
                <a:solidFill>
                  <a:schemeClr val="tx1"/>
                </a:solidFill>
                <a:latin typeface="+mj-lt"/>
                <a:ea typeface="Open Sans" panose="020B0606030504020204" pitchFamily="34" charset="0"/>
                <a:cs typeface="Poppins" panose="02000000000000000000" pitchFamily="2" charset="0"/>
              </a:rPr>
              <a:t> </a:t>
            </a:r>
            <a:fld id="{696CAF5E-82FD-46C1-8113-274199A6E6F4}" type="slidenum">
              <a:rPr lang="id-ID" sz="1400" b="0" smtClean="0">
                <a:solidFill>
                  <a:schemeClr val="tx1"/>
                </a:solidFill>
                <a:latin typeface="+mj-lt"/>
                <a:ea typeface="Open Sans" panose="020B0606030504020204" pitchFamily="34" charset="0"/>
                <a:cs typeface="Poppins" panose="02000000000000000000" pitchFamily="2" charset="0"/>
              </a:rPr>
              <a:pPr/>
              <a:t>‹#›</a:t>
            </a:fld>
            <a:endParaRPr lang="id-ID" sz="1400" b="0" dirty="0">
              <a:solidFill>
                <a:schemeClr val="tx1"/>
              </a:solidFill>
              <a:latin typeface="+mj-lt"/>
              <a:ea typeface="Open Sans" panose="020B0606030504020204" pitchFamily="34" charset="0"/>
              <a:cs typeface="Poppins" panose="02000000000000000000" pitchFamily="2" charset="0"/>
            </a:endParaRPr>
          </a:p>
        </p:txBody>
      </p:sp>
    </p:spTree>
    <p:extLst>
      <p:ext uri="{BB962C8B-B14F-4D97-AF65-F5344CB8AC3E}">
        <p14:creationId xmlns:p14="http://schemas.microsoft.com/office/powerpoint/2010/main" val="173568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453579"/>
      </p:ext>
    </p:extLst>
  </p:cSld>
  <p:clrMap bg1="lt1" tx1="dk1" bg2="lt2" tx2="dk2" accent1="accent1" accent2="accent2" accent3="accent3" accent4="accent4" accent5="accent5" accent6="accent6" hlink="hlink" folHlink="folHlink"/>
  <p:sldLayoutIdLst>
    <p:sldLayoutId id="2147483692" r:id="rId1"/>
    <p:sldLayoutId id="2147483696" r:id="rId2"/>
    <p:sldLayoutId id="2147483693" r:id="rId3"/>
    <p:sldLayoutId id="2147483673" r:id="rId4"/>
    <p:sldLayoutId id="2147483695" r:id="rId5"/>
    <p:sldLayoutId id="2147483694" r:id="rId6"/>
    <p:sldLayoutId id="2147483691" r:id="rId7"/>
    <p:sldLayoutId id="2147483687" r:id="rId8"/>
    <p:sldLayoutId id="2147483688" r:id="rId9"/>
    <p:sldLayoutId id="2147483686" r:id="rId10"/>
    <p:sldLayoutId id="2147483685" r:id="rId11"/>
    <p:sldLayoutId id="2147483684" r:id="rId12"/>
    <p:sldLayoutId id="2147483683" r:id="rId13"/>
    <p:sldLayoutId id="2147483682" r:id="rId14"/>
    <p:sldLayoutId id="2147483681" r:id="rId15"/>
    <p:sldLayoutId id="2147483689" r:id="rId16"/>
    <p:sldLayoutId id="2147483690" r:id="rId17"/>
    <p:sldLayoutId id="2147483680" r:id="rId18"/>
    <p:sldLayoutId id="2147483679" r:id="rId19"/>
    <p:sldLayoutId id="2147483676" r:id="rId20"/>
    <p:sldLayoutId id="2147483675" r:id="rId21"/>
    <p:sldLayoutId id="2147483674" r:id="rId22"/>
    <p:sldLayoutId id="2147483677" r:id="rId23"/>
    <p:sldLayoutId id="2147483678"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nypost.com/2019/06/18/high-temperatures-can-lead-to-more-violent-crime-study-finds/" TargetMode="External"/><Relationship Id="rId2" Type="http://schemas.openxmlformats.org/officeDocument/2006/relationships/hyperlink" Target="https://data.seattle.gov/Public-Safety/SPD-Crime-Data-2008-Present/tazs-3rd5" TargetMode="Externa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C8E66F-50D8-D345-A432-55EDF808F7DB}"/>
              </a:ext>
            </a:extLst>
          </p:cNvPr>
          <p:cNvPicPr>
            <a:picLocks noChangeAspect="1"/>
          </p:cNvPicPr>
          <p:nvPr/>
        </p:nvPicPr>
        <p:blipFill>
          <a:blip r:embed="rId2">
            <a:alphaModFix amt="69000"/>
          </a:blip>
          <a:stretch>
            <a:fillRect/>
          </a:stretch>
        </p:blipFill>
        <p:spPr>
          <a:xfrm>
            <a:off x="0" y="-629392"/>
            <a:ext cx="12192000" cy="7862412"/>
          </a:xfrm>
          <a:prstGeom prst="rect">
            <a:avLst/>
          </a:prstGeom>
        </p:spPr>
      </p:pic>
      <p:sp>
        <p:nvSpPr>
          <p:cNvPr id="4" name="TextBox 3">
            <a:extLst>
              <a:ext uri="{FF2B5EF4-FFF2-40B4-BE49-F238E27FC236}">
                <a16:creationId xmlns:a16="http://schemas.microsoft.com/office/drawing/2014/main" id="{53DC5545-F033-487D-AF9D-C320462643E8}"/>
              </a:ext>
            </a:extLst>
          </p:cNvPr>
          <p:cNvSpPr txBox="1"/>
          <p:nvPr/>
        </p:nvSpPr>
        <p:spPr>
          <a:xfrm>
            <a:off x="3984027" y="311825"/>
            <a:ext cx="4235455" cy="1569660"/>
          </a:xfrm>
          <a:prstGeom prst="rect">
            <a:avLst/>
          </a:prstGeom>
          <a:noFill/>
        </p:spPr>
        <p:txBody>
          <a:bodyPr wrap="none" rtlCol="0">
            <a:spAutoFit/>
          </a:bodyPr>
          <a:lstStyle/>
          <a:p>
            <a:pPr algn="ctr"/>
            <a:r>
              <a:rPr lang="en-ID" sz="9600" dirty="0">
                <a:latin typeface="+mj-lt"/>
                <a:cs typeface="Poppins" panose="02000000000000000000" pitchFamily="2" charset="0"/>
              </a:rPr>
              <a:t>Seattle</a:t>
            </a:r>
            <a:endParaRPr lang="id-ID" sz="9600" dirty="0">
              <a:latin typeface="+mj-lt"/>
              <a:cs typeface="Poppins" panose="02000000000000000000" pitchFamily="2" charset="0"/>
            </a:endParaRPr>
          </a:p>
        </p:txBody>
      </p:sp>
      <p:sp>
        <p:nvSpPr>
          <p:cNvPr id="5" name="Rectangle 4">
            <a:extLst>
              <a:ext uri="{FF2B5EF4-FFF2-40B4-BE49-F238E27FC236}">
                <a16:creationId xmlns:a16="http://schemas.microsoft.com/office/drawing/2014/main" id="{EA0145F2-C535-4061-9CE8-593939CCEB12}"/>
              </a:ext>
            </a:extLst>
          </p:cNvPr>
          <p:cNvSpPr/>
          <p:nvPr/>
        </p:nvSpPr>
        <p:spPr>
          <a:xfrm>
            <a:off x="2751803" y="1655858"/>
            <a:ext cx="6688393" cy="967957"/>
          </a:xfrm>
          <a:prstGeom prst="rect">
            <a:avLst/>
          </a:prstGeom>
        </p:spPr>
        <p:txBody>
          <a:bodyPr wrap="square">
            <a:spAutoFit/>
          </a:bodyPr>
          <a:lstStyle/>
          <a:p>
            <a:pPr algn="ctr">
              <a:lnSpc>
                <a:spcPct val="150000"/>
              </a:lnSpc>
            </a:pPr>
            <a:r>
              <a:rPr lang="en-US" sz="2000" spc="600" dirty="0">
                <a:ea typeface="Open Sans Light" panose="020B0306030504020204" pitchFamily="34" charset="0"/>
                <a:cs typeface="Open Sans Light" panose="020B0306030504020204" pitchFamily="34" charset="0"/>
              </a:rPr>
              <a:t>Crime Analysis 2008-2020</a:t>
            </a:r>
          </a:p>
          <a:p>
            <a:pPr algn="ctr">
              <a:lnSpc>
                <a:spcPct val="150000"/>
              </a:lnSpc>
            </a:pPr>
            <a:r>
              <a:rPr lang="en-US" altLang="zh-CN" sz="2000" spc="600" dirty="0">
                <a:ea typeface="Open Sans Light" panose="020B0306030504020204" pitchFamily="34" charset="0"/>
                <a:cs typeface="Open Sans Light" panose="020B0306030504020204" pitchFamily="34" charset="0"/>
              </a:rPr>
              <a:t>By</a:t>
            </a:r>
            <a:r>
              <a:rPr lang="zh-CN" altLang="en-US" sz="2000" spc="600" dirty="0">
                <a:ea typeface="Open Sans Light" panose="020B0306030504020204" pitchFamily="34" charset="0"/>
                <a:cs typeface="Open Sans Light" panose="020B0306030504020204" pitchFamily="34" charset="0"/>
              </a:rPr>
              <a:t> </a:t>
            </a:r>
            <a:r>
              <a:rPr lang="en-US" altLang="zh-CN" sz="2000" spc="600" dirty="0">
                <a:ea typeface="Open Sans Light" panose="020B0306030504020204" pitchFamily="34" charset="0"/>
                <a:cs typeface="Open Sans Light" panose="020B0306030504020204" pitchFamily="34" charset="0"/>
              </a:rPr>
              <a:t>Iggy</a:t>
            </a:r>
            <a:r>
              <a:rPr lang="zh-CN" altLang="en-US" sz="2000" spc="600" dirty="0">
                <a:ea typeface="Open Sans Light" panose="020B0306030504020204" pitchFamily="34" charset="0"/>
                <a:cs typeface="Open Sans Light" panose="020B0306030504020204" pitchFamily="34" charset="0"/>
              </a:rPr>
              <a:t> </a:t>
            </a:r>
            <a:r>
              <a:rPr lang="en-US" altLang="zh-CN" sz="2000" spc="600" dirty="0">
                <a:ea typeface="Open Sans Light" panose="020B0306030504020204" pitchFamily="34" charset="0"/>
                <a:cs typeface="Open Sans Light" panose="020B0306030504020204" pitchFamily="34" charset="0"/>
              </a:rPr>
              <a:t>Zhao</a:t>
            </a:r>
            <a:endParaRPr lang="en-US" sz="2000" spc="600" dirty="0">
              <a:ea typeface="Open Sans Light" panose="020B0306030504020204" pitchFamily="34" charset="0"/>
              <a:cs typeface="Open Sans Light" panose="020B0306030504020204" pitchFamily="34" charset="0"/>
            </a:endParaRPr>
          </a:p>
        </p:txBody>
      </p:sp>
      <p:cxnSp>
        <p:nvCxnSpPr>
          <p:cNvPr id="6" name="Straight Connector 5">
            <a:extLst>
              <a:ext uri="{FF2B5EF4-FFF2-40B4-BE49-F238E27FC236}">
                <a16:creationId xmlns:a16="http://schemas.microsoft.com/office/drawing/2014/main" id="{6A178EFF-E9B1-4A57-A132-C1D44DE21196}"/>
              </a:ext>
            </a:extLst>
          </p:cNvPr>
          <p:cNvCxnSpPr/>
          <p:nvPr/>
        </p:nvCxnSpPr>
        <p:spPr>
          <a:xfrm>
            <a:off x="5789802" y="2269957"/>
            <a:ext cx="612396"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71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US" altLang="zh-CN" dirty="0"/>
              <a:t>3</a:t>
            </a:r>
            <a:r>
              <a:rPr lang="zh-CN" altLang="en-US" dirty="0"/>
              <a:t> </a:t>
            </a:r>
            <a:r>
              <a:rPr lang="en-ID" dirty="0"/>
              <a:t>Downtown Crimes on Sunday</a:t>
            </a:r>
          </a:p>
          <a:p>
            <a:r>
              <a:rPr lang="en-US" altLang="zh-CN" dirty="0"/>
              <a:t>-</a:t>
            </a:r>
            <a:r>
              <a:rPr lang="zh-CN" altLang="en-US" dirty="0"/>
              <a:t> </a:t>
            </a:r>
            <a:r>
              <a:rPr lang="en-US" altLang="zh-CN" dirty="0"/>
              <a:t>M</a:t>
            </a:r>
            <a:r>
              <a:rPr lang="en-ID" altLang="zh-CN" dirty="0" err="1"/>
              <a:t>anual</a:t>
            </a:r>
            <a:r>
              <a:rPr lang="en-US" altLang="zh-CN" dirty="0" err="1"/>
              <a:t>ly</a:t>
            </a:r>
            <a:r>
              <a:rPr lang="zh-CN" altLang="en-US" dirty="0"/>
              <a:t> </a:t>
            </a:r>
            <a:r>
              <a:rPr lang="en-US" altLang="zh-CN" dirty="0"/>
              <a:t>ranged</a:t>
            </a:r>
            <a:r>
              <a:rPr lang="zh-CN" altLang="en-US" dirty="0"/>
              <a:t> </a:t>
            </a:r>
            <a:r>
              <a:rPr lang="en-US" altLang="zh-CN" dirty="0"/>
              <a:t>downtown</a:t>
            </a:r>
            <a:r>
              <a:rPr lang="zh-CN" altLang="en-US" dirty="0"/>
              <a:t> </a:t>
            </a:r>
            <a:endParaRPr lang="en-ID" dirty="0"/>
          </a:p>
        </p:txBody>
      </p:sp>
      <p:pic>
        <p:nvPicPr>
          <p:cNvPr id="4" name="Picture 3">
            <a:extLst>
              <a:ext uri="{FF2B5EF4-FFF2-40B4-BE49-F238E27FC236}">
                <a16:creationId xmlns:a16="http://schemas.microsoft.com/office/drawing/2014/main" id="{4EBE32AA-36DC-2642-8EAE-C3B95A82CD22}"/>
              </a:ext>
            </a:extLst>
          </p:cNvPr>
          <p:cNvPicPr>
            <a:picLocks noChangeAspect="1"/>
          </p:cNvPicPr>
          <p:nvPr/>
        </p:nvPicPr>
        <p:blipFill>
          <a:blip r:embed="rId2"/>
          <a:stretch>
            <a:fillRect/>
          </a:stretch>
        </p:blipFill>
        <p:spPr>
          <a:xfrm>
            <a:off x="1466757" y="2057163"/>
            <a:ext cx="9258486" cy="3452072"/>
          </a:xfrm>
          <a:prstGeom prst="rect">
            <a:avLst/>
          </a:prstGeom>
        </p:spPr>
      </p:pic>
      <p:sp>
        <p:nvSpPr>
          <p:cNvPr id="5" name="Text Placeholder 3">
            <a:extLst>
              <a:ext uri="{FF2B5EF4-FFF2-40B4-BE49-F238E27FC236}">
                <a16:creationId xmlns:a16="http://schemas.microsoft.com/office/drawing/2014/main" id="{2822F3E7-D6BE-AF49-92DD-30E7B79930A8}"/>
              </a:ext>
            </a:extLst>
          </p:cNvPr>
          <p:cNvSpPr txBox="1">
            <a:spLocks/>
          </p:cNvSpPr>
          <p:nvPr/>
        </p:nvSpPr>
        <p:spPr>
          <a:xfrm>
            <a:off x="2014868" y="5607540"/>
            <a:ext cx="8153493" cy="615553"/>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2000" dirty="0">
                <a:solidFill>
                  <a:schemeClr val="accent6"/>
                </a:solidFill>
                <a:latin typeface="+mj-lt"/>
              </a:rPr>
              <a:t>Define the range of downtown within longitude (-122.285167, -122.385167) and latitude (47.558013,47.658013). </a:t>
            </a:r>
          </a:p>
        </p:txBody>
      </p:sp>
      <p:pic>
        <p:nvPicPr>
          <p:cNvPr id="6" name="Picture 5">
            <a:extLst>
              <a:ext uri="{FF2B5EF4-FFF2-40B4-BE49-F238E27FC236}">
                <a16:creationId xmlns:a16="http://schemas.microsoft.com/office/drawing/2014/main" id="{08CBF70A-A03C-284F-BA01-DE163211DD04}"/>
              </a:ext>
            </a:extLst>
          </p:cNvPr>
          <p:cNvPicPr/>
          <p:nvPr/>
        </p:nvPicPr>
        <p:blipFill>
          <a:blip r:embed="rId3">
            <a:extLst>
              <a:ext uri="{28A0092B-C50C-407E-A947-70E740481C1C}">
                <a14:useLocalDpi xmlns:a14="http://schemas.microsoft.com/office/drawing/2010/main" val="0"/>
              </a:ext>
            </a:extLst>
          </a:blip>
          <a:stretch>
            <a:fillRect/>
          </a:stretch>
        </p:blipFill>
        <p:spPr>
          <a:xfrm>
            <a:off x="6857364" y="1448777"/>
            <a:ext cx="4915535" cy="497202"/>
          </a:xfrm>
          <a:prstGeom prst="rect">
            <a:avLst/>
          </a:prstGeom>
        </p:spPr>
      </p:pic>
    </p:spTree>
    <p:extLst>
      <p:ext uri="{BB962C8B-B14F-4D97-AF65-F5344CB8AC3E}">
        <p14:creationId xmlns:p14="http://schemas.microsoft.com/office/powerpoint/2010/main" val="4144204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US" altLang="zh-CN" dirty="0"/>
              <a:t>3</a:t>
            </a:r>
            <a:r>
              <a:rPr lang="zh-CN" altLang="en-US" dirty="0"/>
              <a:t> </a:t>
            </a:r>
            <a:r>
              <a:rPr lang="en-ID" dirty="0"/>
              <a:t>Downtown Crimes on Sunday</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D76AFD95-B351-6948-8502-668CCA5F271D}"/>
              </a:ext>
            </a:extLst>
          </p:cNvPr>
          <p:cNvPicPr>
            <a:picLocks noChangeAspect="1"/>
          </p:cNvPicPr>
          <p:nvPr/>
        </p:nvPicPr>
        <p:blipFill>
          <a:blip r:embed="rId2"/>
          <a:stretch>
            <a:fillRect/>
          </a:stretch>
        </p:blipFill>
        <p:spPr>
          <a:xfrm>
            <a:off x="2113163" y="1345886"/>
            <a:ext cx="8502450" cy="3878964"/>
          </a:xfrm>
          <a:prstGeom prst="rect">
            <a:avLst/>
          </a:prstGeom>
        </p:spPr>
      </p:pic>
      <p:sp>
        <p:nvSpPr>
          <p:cNvPr id="5" name="Text Placeholder 3">
            <a:extLst>
              <a:ext uri="{FF2B5EF4-FFF2-40B4-BE49-F238E27FC236}">
                <a16:creationId xmlns:a16="http://schemas.microsoft.com/office/drawing/2014/main" id="{A3D1F4E4-FA30-894E-8500-82306AC5C7CC}"/>
              </a:ext>
            </a:extLst>
          </p:cNvPr>
          <p:cNvSpPr txBox="1">
            <a:spLocks/>
          </p:cNvSpPr>
          <p:nvPr/>
        </p:nvSpPr>
        <p:spPr>
          <a:xfrm>
            <a:off x="2214563" y="5607540"/>
            <a:ext cx="8153493" cy="1046440"/>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2000" dirty="0">
                <a:solidFill>
                  <a:schemeClr val="accent6"/>
                </a:solidFill>
                <a:latin typeface="+mj-lt"/>
              </a:rPr>
              <a:t>Regard the ‘Downtown Commercial’ District as the downtown</a:t>
            </a:r>
          </a:p>
          <a:p>
            <a:pPr defTabSz="914400">
              <a:spcBef>
                <a:spcPct val="20000"/>
              </a:spcBef>
              <a:defRPr/>
            </a:pPr>
            <a:r>
              <a:rPr lang="en-US" sz="2000" dirty="0">
                <a:solidFill>
                  <a:schemeClr val="accent6"/>
                </a:solidFill>
                <a:latin typeface="+mj-lt"/>
              </a:rPr>
              <a:t>2008, 2015, 2016, and 2018 have more cases on Sundays.</a:t>
            </a:r>
            <a:endParaRPr lang="en-CN" sz="2000" dirty="0">
              <a:solidFill>
                <a:schemeClr val="accent6"/>
              </a:solidFill>
              <a:latin typeface="+mj-lt"/>
            </a:endParaRPr>
          </a:p>
          <a:p>
            <a:pPr lvl="0" defTabSz="914400">
              <a:spcBef>
                <a:spcPct val="20000"/>
              </a:spcBef>
              <a:defRPr/>
            </a:pPr>
            <a:endParaRPr lang="en-US" sz="2000" dirty="0">
              <a:solidFill>
                <a:schemeClr val="accent6"/>
              </a:solidFill>
              <a:latin typeface="+mj-lt"/>
            </a:endParaRPr>
          </a:p>
        </p:txBody>
      </p:sp>
    </p:spTree>
    <p:extLst>
      <p:ext uri="{BB962C8B-B14F-4D97-AF65-F5344CB8AC3E}">
        <p14:creationId xmlns:p14="http://schemas.microsoft.com/office/powerpoint/2010/main" val="722998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US" altLang="zh-CN" dirty="0"/>
              <a:t>3</a:t>
            </a:r>
            <a:r>
              <a:rPr lang="zh-CN" altLang="en-US" dirty="0"/>
              <a:t> </a:t>
            </a:r>
            <a:r>
              <a:rPr lang="en-ID" dirty="0"/>
              <a:t>Downtown Crimes on Sunday</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a:extLst>
              <a:ext uri="{FF2B5EF4-FFF2-40B4-BE49-F238E27FC236}">
                <a16:creationId xmlns:a16="http://schemas.microsoft.com/office/drawing/2014/main" id="{4326F427-3A5F-9248-A24F-2A683B7BC566}"/>
              </a:ext>
            </a:extLst>
          </p:cNvPr>
          <p:cNvPicPr>
            <a:picLocks noChangeAspect="1"/>
          </p:cNvPicPr>
          <p:nvPr/>
        </p:nvPicPr>
        <p:blipFill>
          <a:blip r:embed="rId2"/>
          <a:stretch>
            <a:fillRect/>
          </a:stretch>
        </p:blipFill>
        <p:spPr>
          <a:xfrm>
            <a:off x="1741752" y="3741800"/>
            <a:ext cx="9070448" cy="2460646"/>
          </a:xfrm>
          <a:prstGeom prst="rect">
            <a:avLst/>
          </a:prstGeom>
        </p:spPr>
      </p:pic>
      <p:pic>
        <p:nvPicPr>
          <p:cNvPr id="6" name="Picture 5">
            <a:extLst>
              <a:ext uri="{FF2B5EF4-FFF2-40B4-BE49-F238E27FC236}">
                <a16:creationId xmlns:a16="http://schemas.microsoft.com/office/drawing/2014/main" id="{5AAB64B9-D070-9A45-A158-AACF1B289A37}"/>
              </a:ext>
            </a:extLst>
          </p:cNvPr>
          <p:cNvPicPr>
            <a:picLocks noChangeAspect="1"/>
          </p:cNvPicPr>
          <p:nvPr/>
        </p:nvPicPr>
        <p:blipFill>
          <a:blip r:embed="rId3"/>
          <a:stretch>
            <a:fillRect/>
          </a:stretch>
        </p:blipFill>
        <p:spPr>
          <a:xfrm>
            <a:off x="1761469" y="1345886"/>
            <a:ext cx="3788267" cy="2219389"/>
          </a:xfrm>
          <a:prstGeom prst="rect">
            <a:avLst/>
          </a:prstGeom>
        </p:spPr>
      </p:pic>
      <p:pic>
        <p:nvPicPr>
          <p:cNvPr id="7" name="Picture 6" descr="A picture containing map, hanger, drawing&#10;&#10;Description automatically generated">
            <a:extLst>
              <a:ext uri="{FF2B5EF4-FFF2-40B4-BE49-F238E27FC236}">
                <a16:creationId xmlns:a16="http://schemas.microsoft.com/office/drawing/2014/main" id="{62DF1A72-7C11-0C4D-93D4-061DD094207B}"/>
              </a:ext>
            </a:extLst>
          </p:cNvPr>
          <p:cNvPicPr/>
          <p:nvPr/>
        </p:nvPicPr>
        <p:blipFill>
          <a:blip r:embed="rId4"/>
          <a:stretch>
            <a:fillRect/>
          </a:stretch>
        </p:blipFill>
        <p:spPr>
          <a:xfrm>
            <a:off x="5620988" y="1297727"/>
            <a:ext cx="5209309" cy="2330590"/>
          </a:xfrm>
          <a:prstGeom prst="rect">
            <a:avLst/>
          </a:prstGeom>
        </p:spPr>
      </p:pic>
      <p:sp>
        <p:nvSpPr>
          <p:cNvPr id="8" name="Text Placeholder 3">
            <a:extLst>
              <a:ext uri="{FF2B5EF4-FFF2-40B4-BE49-F238E27FC236}">
                <a16:creationId xmlns:a16="http://schemas.microsoft.com/office/drawing/2014/main" id="{8A4ED0EF-D3FA-884A-B889-7FCF1E9F9EA2}"/>
              </a:ext>
            </a:extLst>
          </p:cNvPr>
          <p:cNvSpPr txBox="1">
            <a:spLocks/>
          </p:cNvSpPr>
          <p:nvPr/>
        </p:nvSpPr>
        <p:spPr>
          <a:xfrm>
            <a:off x="1607771" y="3537470"/>
            <a:ext cx="4307255" cy="307777"/>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2000" dirty="0">
                <a:solidFill>
                  <a:schemeClr val="accent6"/>
                </a:solidFill>
                <a:latin typeface="+mj-lt"/>
              </a:rPr>
              <a:t>Min, Max, Avg crimes on Sundays</a:t>
            </a:r>
          </a:p>
        </p:txBody>
      </p:sp>
      <p:sp>
        <p:nvSpPr>
          <p:cNvPr id="9" name="Text Placeholder 3">
            <a:extLst>
              <a:ext uri="{FF2B5EF4-FFF2-40B4-BE49-F238E27FC236}">
                <a16:creationId xmlns:a16="http://schemas.microsoft.com/office/drawing/2014/main" id="{54AC65F4-CD90-BE48-83FD-29240C177403}"/>
              </a:ext>
            </a:extLst>
          </p:cNvPr>
          <p:cNvSpPr txBox="1">
            <a:spLocks/>
          </p:cNvSpPr>
          <p:nvPr/>
        </p:nvSpPr>
        <p:spPr>
          <a:xfrm>
            <a:off x="6175620" y="3565275"/>
            <a:ext cx="4307255" cy="307777"/>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2000" dirty="0">
                <a:solidFill>
                  <a:schemeClr val="accent6"/>
                </a:solidFill>
                <a:latin typeface="+mj-lt"/>
              </a:rPr>
              <a:t>Total number of crimes on Sundays</a:t>
            </a:r>
          </a:p>
        </p:txBody>
      </p:sp>
      <p:sp>
        <p:nvSpPr>
          <p:cNvPr id="2" name="Rounded Rectangle 1">
            <a:extLst>
              <a:ext uri="{FF2B5EF4-FFF2-40B4-BE49-F238E27FC236}">
                <a16:creationId xmlns:a16="http://schemas.microsoft.com/office/drawing/2014/main" id="{92FE488B-B29A-5843-A224-BDDD59BB2C35}"/>
              </a:ext>
            </a:extLst>
          </p:cNvPr>
          <p:cNvSpPr/>
          <p:nvPr/>
        </p:nvSpPr>
        <p:spPr>
          <a:xfrm>
            <a:off x="9215438" y="1543050"/>
            <a:ext cx="1071562" cy="919972"/>
          </a:xfrm>
          <a:prstGeom prst="roundRect">
            <a:avLst/>
          </a:prstGeom>
          <a:noFill/>
          <a:ln w="19050">
            <a:solidFill>
              <a:srgbClr val="FF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cxnSp>
        <p:nvCxnSpPr>
          <p:cNvPr id="11" name="Straight Arrow Connector 10">
            <a:extLst>
              <a:ext uri="{FF2B5EF4-FFF2-40B4-BE49-F238E27FC236}">
                <a16:creationId xmlns:a16="http://schemas.microsoft.com/office/drawing/2014/main" id="{0D9ED32B-4DFF-D343-9784-C5E3AD2E68C9}"/>
              </a:ext>
            </a:extLst>
          </p:cNvPr>
          <p:cNvCxnSpPr>
            <a:stCxn id="2" idx="2"/>
          </p:cNvCxnSpPr>
          <p:nvPr/>
        </p:nvCxnSpPr>
        <p:spPr>
          <a:xfrm flipH="1">
            <a:off x="8329247" y="2463022"/>
            <a:ext cx="1421972" cy="17517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368CC744-1E2C-924B-95C3-259894D427DB}"/>
              </a:ext>
            </a:extLst>
          </p:cNvPr>
          <p:cNvSpPr txBox="1">
            <a:spLocks/>
          </p:cNvSpPr>
          <p:nvPr/>
        </p:nvSpPr>
        <p:spPr>
          <a:xfrm>
            <a:off x="2873169" y="6151907"/>
            <a:ext cx="6445661" cy="307777"/>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2000" dirty="0">
                <a:solidFill>
                  <a:schemeClr val="accent6"/>
                </a:solidFill>
                <a:latin typeface="+mj-lt"/>
              </a:rPr>
              <a:t>Number of crimes on Sundays in 2017, 2018, 2019 </a:t>
            </a:r>
          </a:p>
        </p:txBody>
      </p:sp>
    </p:spTree>
    <p:extLst>
      <p:ext uri="{BB962C8B-B14F-4D97-AF65-F5344CB8AC3E}">
        <p14:creationId xmlns:p14="http://schemas.microsoft.com/office/powerpoint/2010/main" val="287466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US" altLang="zh-CN" dirty="0"/>
              <a:t>3</a:t>
            </a:r>
            <a:r>
              <a:rPr lang="zh-CN" altLang="en-US" dirty="0"/>
              <a:t> </a:t>
            </a:r>
            <a:r>
              <a:rPr lang="en-ID" dirty="0"/>
              <a:t>Downtown Crimes on Sunday</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a:extLst>
              <a:ext uri="{FF2B5EF4-FFF2-40B4-BE49-F238E27FC236}">
                <a16:creationId xmlns:a16="http://schemas.microsoft.com/office/drawing/2014/main" id="{4326F427-3A5F-9248-A24F-2A683B7BC566}"/>
              </a:ext>
            </a:extLst>
          </p:cNvPr>
          <p:cNvPicPr>
            <a:picLocks noChangeAspect="1"/>
          </p:cNvPicPr>
          <p:nvPr/>
        </p:nvPicPr>
        <p:blipFill>
          <a:blip r:embed="rId2"/>
          <a:stretch>
            <a:fillRect/>
          </a:stretch>
        </p:blipFill>
        <p:spPr>
          <a:xfrm>
            <a:off x="668265" y="1345886"/>
            <a:ext cx="10855467" cy="2944889"/>
          </a:xfrm>
          <a:prstGeom prst="rect">
            <a:avLst/>
          </a:prstGeom>
        </p:spPr>
      </p:pic>
      <p:sp>
        <p:nvSpPr>
          <p:cNvPr id="14" name="Text Placeholder 3">
            <a:extLst>
              <a:ext uri="{FF2B5EF4-FFF2-40B4-BE49-F238E27FC236}">
                <a16:creationId xmlns:a16="http://schemas.microsoft.com/office/drawing/2014/main" id="{368CC744-1E2C-924B-95C3-259894D427DB}"/>
              </a:ext>
            </a:extLst>
          </p:cNvPr>
          <p:cNvSpPr txBox="1">
            <a:spLocks/>
          </p:cNvSpPr>
          <p:nvPr/>
        </p:nvSpPr>
        <p:spPr>
          <a:xfrm>
            <a:off x="2873167" y="4284165"/>
            <a:ext cx="6445661" cy="307777"/>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2000" dirty="0">
                <a:solidFill>
                  <a:schemeClr val="accent6"/>
                </a:solidFill>
                <a:latin typeface="+mj-lt"/>
              </a:rPr>
              <a:t>Number of crimes on Sundays in 2017, 2018, 2019 </a:t>
            </a:r>
          </a:p>
        </p:txBody>
      </p:sp>
      <p:sp>
        <p:nvSpPr>
          <p:cNvPr id="12" name="Text Placeholder 3">
            <a:extLst>
              <a:ext uri="{FF2B5EF4-FFF2-40B4-BE49-F238E27FC236}">
                <a16:creationId xmlns:a16="http://schemas.microsoft.com/office/drawing/2014/main" id="{77E07FF3-FFF5-B440-9ADB-6A32F5243D97}"/>
              </a:ext>
            </a:extLst>
          </p:cNvPr>
          <p:cNvSpPr txBox="1">
            <a:spLocks/>
          </p:cNvSpPr>
          <p:nvPr/>
        </p:nvSpPr>
        <p:spPr>
          <a:xfrm>
            <a:off x="1241748" y="4894003"/>
            <a:ext cx="10318566" cy="1415772"/>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342900" indent="-342900" algn="l" defTabSz="914400">
              <a:spcBef>
                <a:spcPct val="20000"/>
              </a:spcBef>
              <a:buFont typeface="Arial" panose="020B0604020202020204" pitchFamily="34" charset="0"/>
              <a:buChar char="•"/>
              <a:defRPr/>
            </a:pPr>
            <a:r>
              <a:rPr lang="en-US" sz="2000" b="0" dirty="0">
                <a:solidFill>
                  <a:schemeClr val="accent6"/>
                </a:solidFill>
                <a:latin typeface="+mj-lt"/>
              </a:rPr>
              <a:t>The crime rate in the first half of the year was relatively stable</a:t>
            </a:r>
          </a:p>
          <a:p>
            <a:pPr marL="342900" indent="-342900" algn="l" defTabSz="914400">
              <a:spcBef>
                <a:spcPct val="20000"/>
              </a:spcBef>
              <a:buFont typeface="Arial" panose="020B0604020202020204" pitchFamily="34" charset="0"/>
              <a:buChar char="•"/>
              <a:defRPr/>
            </a:pPr>
            <a:r>
              <a:rPr lang="en-US" sz="2000" b="0" dirty="0">
                <a:solidFill>
                  <a:schemeClr val="accent6"/>
                </a:solidFill>
                <a:latin typeface="+mj-lt"/>
              </a:rPr>
              <a:t>But there may be greater fluctuations in the second half (especially in the August to October)</a:t>
            </a:r>
          </a:p>
          <a:p>
            <a:pPr marL="342900" indent="-342900" algn="l" defTabSz="914400">
              <a:spcBef>
                <a:spcPct val="20000"/>
              </a:spcBef>
              <a:buFont typeface="Arial" panose="020B0604020202020204" pitchFamily="34" charset="0"/>
              <a:buChar char="•"/>
              <a:defRPr/>
            </a:pPr>
            <a:r>
              <a:rPr lang="en-US" sz="2000" b="0" dirty="0">
                <a:solidFill>
                  <a:schemeClr val="accent6"/>
                </a:solidFill>
                <a:latin typeface="+mj-lt"/>
              </a:rPr>
              <a:t>In 2017, the November and December have relatively high crime cases. </a:t>
            </a:r>
            <a:endParaRPr lang="en-CN" sz="2000" b="0" dirty="0">
              <a:solidFill>
                <a:schemeClr val="accent6"/>
              </a:solidFill>
              <a:latin typeface="+mj-lt"/>
            </a:endParaRPr>
          </a:p>
          <a:p>
            <a:pPr marL="342900" lvl="0" indent="-342900" algn="l" defTabSz="914400">
              <a:spcBef>
                <a:spcPct val="20000"/>
              </a:spcBef>
              <a:buFont typeface="Arial" panose="020B0604020202020204" pitchFamily="34" charset="0"/>
              <a:buChar char="•"/>
              <a:defRPr/>
            </a:pPr>
            <a:endParaRPr lang="en-US" sz="2000" b="0" dirty="0">
              <a:solidFill>
                <a:schemeClr val="accent6"/>
              </a:solidFill>
              <a:latin typeface="+mj-lt"/>
            </a:endParaRPr>
          </a:p>
        </p:txBody>
      </p:sp>
    </p:spTree>
    <p:extLst>
      <p:ext uri="{BB962C8B-B14F-4D97-AF65-F5344CB8AC3E}">
        <p14:creationId xmlns:p14="http://schemas.microsoft.com/office/powerpoint/2010/main" val="69581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4 Monthly Crime </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AD1BA4B8-5999-F345-912B-A4DA7CE681F9}"/>
              </a:ext>
            </a:extLst>
          </p:cNvPr>
          <p:cNvPicPr>
            <a:picLocks noChangeAspect="1"/>
          </p:cNvPicPr>
          <p:nvPr/>
        </p:nvPicPr>
        <p:blipFill>
          <a:blip r:embed="rId2"/>
          <a:stretch>
            <a:fillRect/>
          </a:stretch>
        </p:blipFill>
        <p:spPr>
          <a:xfrm>
            <a:off x="2162301" y="1378552"/>
            <a:ext cx="7867397" cy="3269802"/>
          </a:xfrm>
          <a:prstGeom prst="rect">
            <a:avLst/>
          </a:prstGeom>
        </p:spPr>
      </p:pic>
      <p:sp>
        <p:nvSpPr>
          <p:cNvPr id="5" name="Text Placeholder 3">
            <a:extLst>
              <a:ext uri="{FF2B5EF4-FFF2-40B4-BE49-F238E27FC236}">
                <a16:creationId xmlns:a16="http://schemas.microsoft.com/office/drawing/2014/main" id="{0E62E4FC-BF7F-434B-A58C-BC6FCF883EBD}"/>
              </a:ext>
            </a:extLst>
          </p:cNvPr>
          <p:cNvSpPr txBox="1">
            <a:spLocks/>
          </p:cNvSpPr>
          <p:nvPr/>
        </p:nvSpPr>
        <p:spPr>
          <a:xfrm>
            <a:off x="2873168" y="1010441"/>
            <a:ext cx="6445661" cy="307777"/>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2000" dirty="0">
                <a:solidFill>
                  <a:schemeClr val="accent6"/>
                </a:solidFill>
                <a:latin typeface="+mj-lt"/>
              </a:rPr>
              <a:t>Monthly crimes 2015 - 2019 </a:t>
            </a:r>
          </a:p>
        </p:txBody>
      </p:sp>
      <p:sp>
        <p:nvSpPr>
          <p:cNvPr id="7" name="Text Placeholder 3">
            <a:extLst>
              <a:ext uri="{FF2B5EF4-FFF2-40B4-BE49-F238E27FC236}">
                <a16:creationId xmlns:a16="http://schemas.microsoft.com/office/drawing/2014/main" id="{2C5657FE-AD42-DF41-9DA3-8486B2E87D12}"/>
              </a:ext>
            </a:extLst>
          </p:cNvPr>
          <p:cNvSpPr txBox="1">
            <a:spLocks/>
          </p:cNvSpPr>
          <p:nvPr/>
        </p:nvSpPr>
        <p:spPr>
          <a:xfrm>
            <a:off x="1868013" y="4835005"/>
            <a:ext cx="9288140" cy="1354217"/>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342900" indent="-342900" algn="l" defTabSz="914400">
              <a:spcBef>
                <a:spcPct val="20000"/>
              </a:spcBef>
              <a:buFont typeface="Arial" panose="020B0604020202020204" pitchFamily="34" charset="0"/>
              <a:buChar char="•"/>
              <a:defRPr/>
            </a:pPr>
            <a:r>
              <a:rPr lang="en-US" sz="2000" b="0" dirty="0">
                <a:solidFill>
                  <a:schemeClr val="accent6"/>
                </a:solidFill>
                <a:latin typeface="+mj-lt"/>
              </a:rPr>
              <a:t>The overall crime rate in July was relatively high, especially in 2018</a:t>
            </a:r>
          </a:p>
          <a:p>
            <a:pPr marL="342900" indent="-342900" algn="l" defTabSz="914400">
              <a:spcBef>
                <a:spcPct val="20000"/>
              </a:spcBef>
              <a:buFont typeface="Arial" panose="020B0604020202020204" pitchFamily="34" charset="0"/>
              <a:buChar char="•"/>
              <a:defRPr/>
            </a:pPr>
            <a:r>
              <a:rPr lang="en-CN" sz="2000" b="0" dirty="0">
                <a:solidFill>
                  <a:schemeClr val="accent6"/>
                </a:solidFill>
                <a:latin typeface="+mj-lt"/>
              </a:rPr>
              <a:t>F</a:t>
            </a:r>
            <a:r>
              <a:rPr lang="en-US" sz="2000" b="0" dirty="0">
                <a:solidFill>
                  <a:schemeClr val="accent6"/>
                </a:solidFill>
                <a:latin typeface="+mj-lt"/>
              </a:rPr>
              <a:t>or 2018, July, May and September had higher crime rates</a:t>
            </a:r>
          </a:p>
          <a:p>
            <a:pPr marL="342900" indent="-342900" algn="l" defTabSz="914400">
              <a:spcBef>
                <a:spcPct val="20000"/>
              </a:spcBef>
              <a:buFont typeface="Arial" panose="020B0604020202020204" pitchFamily="34" charset="0"/>
              <a:buChar char="•"/>
              <a:defRPr/>
            </a:pPr>
            <a:r>
              <a:rPr lang="en-US" sz="2000" b="0" dirty="0">
                <a:solidFill>
                  <a:schemeClr val="accent6"/>
                </a:solidFill>
                <a:latin typeface="+mj-lt"/>
              </a:rPr>
              <a:t>For 2017, the crime rate fluctuated greatly, which was lower in January, September and November, but suddenly increased in February, October and December. </a:t>
            </a:r>
            <a:r>
              <a:rPr lang="en-CN" sz="2000" b="0" dirty="0">
                <a:solidFill>
                  <a:schemeClr val="accent6"/>
                </a:solidFill>
                <a:latin typeface="+mj-lt"/>
              </a:rPr>
              <a:t> </a:t>
            </a:r>
            <a:endParaRPr lang="en-US" sz="2000" b="0" dirty="0">
              <a:solidFill>
                <a:schemeClr val="accent6"/>
              </a:solidFill>
              <a:latin typeface="+mj-lt"/>
            </a:endParaRPr>
          </a:p>
        </p:txBody>
      </p:sp>
    </p:spTree>
    <p:extLst>
      <p:ext uri="{BB962C8B-B14F-4D97-AF65-F5344CB8AC3E}">
        <p14:creationId xmlns:p14="http://schemas.microsoft.com/office/powerpoint/2010/main" val="3583186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4 Monthly Crime </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4688A146-10A1-494C-8B89-0BDD3BD1FC95}"/>
              </a:ext>
            </a:extLst>
          </p:cNvPr>
          <p:cNvPicPr>
            <a:picLocks noChangeAspect="1"/>
          </p:cNvPicPr>
          <p:nvPr/>
        </p:nvPicPr>
        <p:blipFill>
          <a:blip r:embed="rId2"/>
          <a:stretch>
            <a:fillRect/>
          </a:stretch>
        </p:blipFill>
        <p:spPr>
          <a:xfrm>
            <a:off x="2667640" y="1323390"/>
            <a:ext cx="7239522" cy="3600487"/>
          </a:xfrm>
          <a:prstGeom prst="rect">
            <a:avLst/>
          </a:prstGeom>
        </p:spPr>
      </p:pic>
      <p:sp>
        <p:nvSpPr>
          <p:cNvPr id="5" name="Text Placeholder 3">
            <a:extLst>
              <a:ext uri="{FF2B5EF4-FFF2-40B4-BE49-F238E27FC236}">
                <a16:creationId xmlns:a16="http://schemas.microsoft.com/office/drawing/2014/main" id="{E2DBB4DA-EE30-8345-8969-A2EBF314D635}"/>
              </a:ext>
            </a:extLst>
          </p:cNvPr>
          <p:cNvSpPr txBox="1">
            <a:spLocks/>
          </p:cNvSpPr>
          <p:nvPr/>
        </p:nvSpPr>
        <p:spPr>
          <a:xfrm>
            <a:off x="2499910" y="5001616"/>
            <a:ext cx="8248038" cy="1661993"/>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342900" indent="-342900" algn="l" defTabSz="914400">
              <a:spcBef>
                <a:spcPct val="20000"/>
              </a:spcBef>
              <a:buFont typeface="Arial" panose="020B0604020202020204" pitchFamily="34" charset="0"/>
              <a:buChar char="•"/>
              <a:defRPr/>
            </a:pPr>
            <a:r>
              <a:rPr lang="en-US" sz="2000" b="0" dirty="0">
                <a:solidFill>
                  <a:schemeClr val="accent6"/>
                </a:solidFill>
                <a:latin typeface="+mj-lt"/>
              </a:rPr>
              <a:t>The fluctuation of the crime rate in the second half of the year is smaller than that in the first half. </a:t>
            </a:r>
          </a:p>
          <a:p>
            <a:pPr marL="342900" indent="-342900" algn="l" defTabSz="914400">
              <a:spcBef>
                <a:spcPct val="20000"/>
              </a:spcBef>
              <a:buFont typeface="Arial" panose="020B0604020202020204" pitchFamily="34" charset="0"/>
              <a:buChar char="•"/>
              <a:defRPr/>
            </a:pPr>
            <a:r>
              <a:rPr lang="en-US" sz="2000" b="0" dirty="0">
                <a:solidFill>
                  <a:schemeClr val="accent6"/>
                </a:solidFill>
                <a:latin typeface="+mj-lt"/>
              </a:rPr>
              <a:t>In January and August, the crime rate in the same period in different years was not much different, but in other months it was quite different.</a:t>
            </a:r>
            <a:endParaRPr lang="en-CN" sz="2000" b="0" dirty="0">
              <a:solidFill>
                <a:schemeClr val="accent6"/>
              </a:solidFill>
              <a:latin typeface="+mj-lt"/>
            </a:endParaRPr>
          </a:p>
          <a:p>
            <a:pPr marL="342900" lvl="0" indent="-342900" algn="l" defTabSz="914400">
              <a:spcBef>
                <a:spcPct val="20000"/>
              </a:spcBef>
              <a:buFont typeface="Arial" panose="020B0604020202020204" pitchFamily="34" charset="0"/>
              <a:buChar char="•"/>
              <a:defRPr/>
            </a:pPr>
            <a:endParaRPr lang="en-US" sz="2000" b="0" dirty="0">
              <a:solidFill>
                <a:schemeClr val="accent6"/>
              </a:solidFill>
              <a:latin typeface="+mj-lt"/>
            </a:endParaRPr>
          </a:p>
        </p:txBody>
      </p:sp>
      <p:sp>
        <p:nvSpPr>
          <p:cNvPr id="6" name="Text Placeholder 3">
            <a:extLst>
              <a:ext uri="{FF2B5EF4-FFF2-40B4-BE49-F238E27FC236}">
                <a16:creationId xmlns:a16="http://schemas.microsoft.com/office/drawing/2014/main" id="{D998D636-5E39-5848-9E33-A7B5D7BBB661}"/>
              </a:ext>
            </a:extLst>
          </p:cNvPr>
          <p:cNvSpPr txBox="1">
            <a:spLocks/>
          </p:cNvSpPr>
          <p:nvPr/>
        </p:nvSpPr>
        <p:spPr>
          <a:xfrm>
            <a:off x="3178199" y="1000623"/>
            <a:ext cx="6445661" cy="307777"/>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2000" dirty="0">
                <a:solidFill>
                  <a:schemeClr val="accent6"/>
                </a:solidFill>
                <a:latin typeface="+mj-lt"/>
              </a:rPr>
              <a:t>Monthly crimes 2015 - 2019 </a:t>
            </a:r>
          </a:p>
        </p:txBody>
      </p:sp>
    </p:spTree>
    <p:extLst>
      <p:ext uri="{BB962C8B-B14F-4D97-AF65-F5344CB8AC3E}">
        <p14:creationId xmlns:p14="http://schemas.microsoft.com/office/powerpoint/2010/main" val="266770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5 Hourly Crime - Jan 1</a:t>
            </a:r>
            <a:r>
              <a:rPr lang="en-ID" baseline="30000" dirty="0"/>
              <a:t>st  </a:t>
            </a:r>
            <a:r>
              <a:rPr lang="en-ID" dirty="0"/>
              <a:t>&amp; April 1</a:t>
            </a:r>
            <a:r>
              <a:rPr lang="en-ID" baseline="30000" dirty="0"/>
              <a:t>st</a:t>
            </a:r>
            <a:r>
              <a:rPr lang="en-ID" dirty="0"/>
              <a:t> </a:t>
            </a:r>
          </a:p>
          <a:p>
            <a:r>
              <a:rPr lang="en-ID" dirty="0"/>
              <a:t> </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DA1E12B7-1B60-F34E-A317-27BCA6A05A10}"/>
              </a:ext>
            </a:extLst>
          </p:cNvPr>
          <p:cNvPicPr>
            <a:picLocks noChangeAspect="1"/>
          </p:cNvPicPr>
          <p:nvPr/>
        </p:nvPicPr>
        <p:blipFill>
          <a:blip r:embed="rId2"/>
          <a:stretch>
            <a:fillRect/>
          </a:stretch>
        </p:blipFill>
        <p:spPr>
          <a:xfrm>
            <a:off x="2003425" y="1592989"/>
            <a:ext cx="8220418" cy="2696216"/>
          </a:xfrm>
          <a:prstGeom prst="rect">
            <a:avLst/>
          </a:prstGeom>
        </p:spPr>
      </p:pic>
      <p:pic>
        <p:nvPicPr>
          <p:cNvPr id="5" name="Picture 4">
            <a:extLst>
              <a:ext uri="{FF2B5EF4-FFF2-40B4-BE49-F238E27FC236}">
                <a16:creationId xmlns:a16="http://schemas.microsoft.com/office/drawing/2014/main" id="{8A750614-0299-2941-BFDD-C5A950C0E171}"/>
              </a:ext>
            </a:extLst>
          </p:cNvPr>
          <p:cNvPicPr>
            <a:picLocks noChangeAspect="1"/>
          </p:cNvPicPr>
          <p:nvPr/>
        </p:nvPicPr>
        <p:blipFill>
          <a:blip r:embed="rId3"/>
          <a:stretch>
            <a:fillRect/>
          </a:stretch>
        </p:blipFill>
        <p:spPr>
          <a:xfrm>
            <a:off x="2003425" y="4092796"/>
            <a:ext cx="8220418" cy="2182105"/>
          </a:xfrm>
          <a:prstGeom prst="rect">
            <a:avLst/>
          </a:prstGeom>
        </p:spPr>
      </p:pic>
    </p:spTree>
    <p:extLst>
      <p:ext uri="{BB962C8B-B14F-4D97-AF65-F5344CB8AC3E}">
        <p14:creationId xmlns:p14="http://schemas.microsoft.com/office/powerpoint/2010/main" val="854937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5 Hourly Crime - July 1</a:t>
            </a:r>
            <a:r>
              <a:rPr lang="en-ID" baseline="30000" dirty="0"/>
              <a:t>st</a:t>
            </a:r>
            <a:r>
              <a:rPr lang="en-ID" dirty="0"/>
              <a:t> &amp; October 1</a:t>
            </a:r>
            <a:r>
              <a:rPr lang="en-ID" baseline="30000" dirty="0"/>
              <a:t>st</a:t>
            </a:r>
            <a:endParaRPr lang="en-ID" dirty="0"/>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a:extLst>
              <a:ext uri="{FF2B5EF4-FFF2-40B4-BE49-F238E27FC236}">
                <a16:creationId xmlns:a16="http://schemas.microsoft.com/office/drawing/2014/main" id="{E10316D1-4931-FF4A-A3C1-B702EFEF9CCE}"/>
              </a:ext>
            </a:extLst>
          </p:cNvPr>
          <p:cNvPicPr>
            <a:picLocks noChangeAspect="1"/>
          </p:cNvPicPr>
          <p:nvPr/>
        </p:nvPicPr>
        <p:blipFill>
          <a:blip r:embed="rId2"/>
          <a:stretch>
            <a:fillRect/>
          </a:stretch>
        </p:blipFill>
        <p:spPr>
          <a:xfrm>
            <a:off x="2000250" y="1483931"/>
            <a:ext cx="8632033" cy="2024063"/>
          </a:xfrm>
          <a:prstGeom prst="rect">
            <a:avLst/>
          </a:prstGeom>
        </p:spPr>
      </p:pic>
      <p:pic>
        <p:nvPicPr>
          <p:cNvPr id="5" name="Picture 4">
            <a:extLst>
              <a:ext uri="{FF2B5EF4-FFF2-40B4-BE49-F238E27FC236}">
                <a16:creationId xmlns:a16="http://schemas.microsoft.com/office/drawing/2014/main" id="{682FCD5A-C0CA-EA47-9D65-5AF7D6E143FB}"/>
              </a:ext>
            </a:extLst>
          </p:cNvPr>
          <p:cNvPicPr>
            <a:picLocks noChangeAspect="1"/>
          </p:cNvPicPr>
          <p:nvPr/>
        </p:nvPicPr>
        <p:blipFill>
          <a:blip r:embed="rId3"/>
          <a:stretch>
            <a:fillRect/>
          </a:stretch>
        </p:blipFill>
        <p:spPr>
          <a:xfrm>
            <a:off x="2000250" y="3319463"/>
            <a:ext cx="8645236" cy="2438400"/>
          </a:xfrm>
          <a:prstGeom prst="rect">
            <a:avLst/>
          </a:prstGeom>
        </p:spPr>
      </p:pic>
    </p:spTree>
    <p:extLst>
      <p:ext uri="{BB962C8B-B14F-4D97-AF65-F5344CB8AC3E}">
        <p14:creationId xmlns:p14="http://schemas.microsoft.com/office/powerpoint/2010/main" val="4151869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5 Hourly Crime</a:t>
            </a:r>
          </a:p>
          <a:p>
            <a:r>
              <a:rPr lang="en-ID" dirty="0"/>
              <a:t>                 </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 Placeholder 3">
            <a:extLst>
              <a:ext uri="{FF2B5EF4-FFF2-40B4-BE49-F238E27FC236}">
                <a16:creationId xmlns:a16="http://schemas.microsoft.com/office/drawing/2014/main" id="{9BBB9A1E-4356-D049-87EC-39752C685A1B}"/>
              </a:ext>
            </a:extLst>
          </p:cNvPr>
          <p:cNvSpPr txBox="1">
            <a:spLocks/>
          </p:cNvSpPr>
          <p:nvPr/>
        </p:nvSpPr>
        <p:spPr>
          <a:xfrm>
            <a:off x="1319466" y="1518107"/>
            <a:ext cx="9853360" cy="5539978"/>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400">
              <a:spcBef>
                <a:spcPct val="20000"/>
              </a:spcBef>
              <a:defRPr/>
            </a:pPr>
            <a:r>
              <a:rPr lang="en-US" sz="3200" dirty="0">
                <a:solidFill>
                  <a:schemeClr val="tx1"/>
                </a:solidFill>
                <a:latin typeface="+mj-lt"/>
              </a:rPr>
              <a:t>Findings</a:t>
            </a:r>
            <a:r>
              <a:rPr lang="en-US" sz="2000" b="0" dirty="0">
                <a:solidFill>
                  <a:schemeClr val="tx1"/>
                </a:solidFill>
                <a:latin typeface="+mj-lt"/>
              </a:rPr>
              <a:t> </a:t>
            </a:r>
          </a:p>
          <a:p>
            <a:pPr marL="342900" indent="-342900" algn="l" defTabSz="914400">
              <a:spcBef>
                <a:spcPct val="20000"/>
              </a:spcBef>
              <a:buFont typeface="Arial" panose="020B0604020202020204" pitchFamily="34" charset="0"/>
              <a:buChar char="•"/>
              <a:defRPr/>
            </a:pPr>
            <a:r>
              <a:rPr lang="en-US" sz="2000" b="0" dirty="0">
                <a:solidFill>
                  <a:schemeClr val="tx1"/>
                </a:solidFill>
                <a:latin typeface="+mj-lt"/>
              </a:rPr>
              <a:t>Midnight is when Seattle has the highest crime rate</a:t>
            </a:r>
          </a:p>
          <a:p>
            <a:pPr marL="342900" indent="-342900" algn="l" defTabSz="914400">
              <a:spcBef>
                <a:spcPct val="20000"/>
              </a:spcBef>
              <a:buFont typeface="Arial" panose="020B0604020202020204" pitchFamily="34" charset="0"/>
              <a:buChar char="•"/>
              <a:defRPr/>
            </a:pPr>
            <a:r>
              <a:rPr lang="en-US" sz="2000" b="0" dirty="0">
                <a:solidFill>
                  <a:schemeClr val="tx1"/>
                </a:solidFill>
                <a:latin typeface="+mj-lt"/>
              </a:rPr>
              <a:t>Local theft cases are known to be the most, and property crimes including burglary and theft also frequently occur at midnight</a:t>
            </a:r>
            <a:r>
              <a:rPr lang="en-CN" sz="2000" b="0" dirty="0">
                <a:solidFill>
                  <a:schemeClr val="tx1"/>
                </a:solidFill>
                <a:latin typeface="+mj-lt"/>
              </a:rPr>
              <a:t> </a:t>
            </a:r>
            <a:endParaRPr lang="en-US" sz="2000" b="0" dirty="0">
              <a:solidFill>
                <a:schemeClr val="tx1"/>
              </a:solidFill>
              <a:latin typeface="+mj-lt"/>
            </a:endParaRPr>
          </a:p>
          <a:p>
            <a:pPr marL="342900" indent="-342900" algn="l" defTabSz="914400">
              <a:spcBef>
                <a:spcPct val="20000"/>
              </a:spcBef>
              <a:buFont typeface="Arial" panose="020B0604020202020204" pitchFamily="34" charset="0"/>
              <a:buChar char="•"/>
              <a:defRPr/>
            </a:pPr>
            <a:r>
              <a:rPr lang="en-US" sz="2000" b="0" dirty="0">
                <a:solidFill>
                  <a:schemeClr val="tx1"/>
                </a:solidFill>
                <a:latin typeface="+mj-lt"/>
              </a:rPr>
              <a:t>Afternoons in July had higher crimes, high temperatures can easily cause higher crime rates</a:t>
            </a:r>
            <a:r>
              <a:rPr lang="en-CN" sz="2000" b="0" dirty="0">
                <a:solidFill>
                  <a:schemeClr val="tx1"/>
                </a:solidFill>
                <a:latin typeface="+mj-lt"/>
              </a:rPr>
              <a:t> </a:t>
            </a:r>
          </a:p>
          <a:p>
            <a:pPr marL="342900" indent="-342900" algn="l" defTabSz="914400">
              <a:spcBef>
                <a:spcPct val="20000"/>
              </a:spcBef>
              <a:buFont typeface="Arial" panose="020B0604020202020204" pitchFamily="34" charset="0"/>
              <a:buChar char="•"/>
              <a:defRPr/>
            </a:pPr>
            <a:r>
              <a:rPr lang="en-US" sz="2000" b="0" dirty="0">
                <a:solidFill>
                  <a:schemeClr val="tx1"/>
                </a:solidFill>
                <a:latin typeface="+mj-lt"/>
              </a:rPr>
              <a:t>The average crime rate in April is less than that in January</a:t>
            </a:r>
            <a:r>
              <a:rPr lang="en-CN" sz="2000" b="0" dirty="0">
                <a:solidFill>
                  <a:schemeClr val="tx1"/>
                </a:solidFill>
                <a:latin typeface="+mj-lt"/>
              </a:rPr>
              <a:t> </a:t>
            </a:r>
            <a:endParaRPr lang="en-US" sz="2000" b="0" dirty="0">
              <a:solidFill>
                <a:schemeClr val="tx1"/>
              </a:solidFill>
              <a:latin typeface="+mj-lt"/>
            </a:endParaRPr>
          </a:p>
          <a:p>
            <a:pPr marL="342900" indent="-342900" algn="l" defTabSz="914400">
              <a:spcBef>
                <a:spcPct val="20000"/>
              </a:spcBef>
              <a:buFont typeface="Arial" panose="020B0604020202020204" pitchFamily="34" charset="0"/>
              <a:buChar char="•"/>
              <a:defRPr/>
            </a:pPr>
            <a:endParaRPr lang="en-US" sz="2000" b="0" dirty="0">
              <a:solidFill>
                <a:schemeClr val="tx1"/>
              </a:solidFill>
              <a:latin typeface="+mj-lt"/>
            </a:endParaRPr>
          </a:p>
          <a:p>
            <a:pPr algn="l" defTabSz="914400">
              <a:spcBef>
                <a:spcPct val="20000"/>
              </a:spcBef>
              <a:defRPr/>
            </a:pPr>
            <a:r>
              <a:rPr lang="en-US" sz="3200" dirty="0">
                <a:solidFill>
                  <a:schemeClr val="tx1"/>
                </a:solidFill>
                <a:latin typeface="+mj-lt"/>
              </a:rPr>
              <a:t>Suggestions</a:t>
            </a:r>
            <a:r>
              <a:rPr lang="en-US" sz="2000" b="0" dirty="0">
                <a:solidFill>
                  <a:schemeClr val="tx1"/>
                </a:solidFill>
                <a:latin typeface="+mj-lt"/>
              </a:rPr>
              <a:t> </a:t>
            </a:r>
          </a:p>
          <a:p>
            <a:pPr marL="342900" indent="-342900" algn="l" defTabSz="914400">
              <a:spcBef>
                <a:spcPct val="20000"/>
              </a:spcBef>
              <a:buFont typeface="Arial" panose="020B0604020202020204" pitchFamily="34" charset="0"/>
              <a:buChar char="•"/>
              <a:defRPr/>
            </a:pPr>
            <a:r>
              <a:rPr lang="en-US" sz="2000" b="0" dirty="0">
                <a:solidFill>
                  <a:schemeClr val="tx1"/>
                </a:solidFill>
                <a:latin typeface="+mj-lt"/>
              </a:rPr>
              <a:t>Residents should avoid go out at midnight</a:t>
            </a:r>
          </a:p>
          <a:p>
            <a:pPr marL="342900" indent="-342900" algn="l" defTabSz="914400">
              <a:spcBef>
                <a:spcPct val="20000"/>
              </a:spcBef>
              <a:buFont typeface="Arial" panose="020B0604020202020204" pitchFamily="34" charset="0"/>
              <a:buChar char="•"/>
              <a:defRPr/>
            </a:pPr>
            <a:r>
              <a:rPr lang="en-US" sz="2000" b="0" dirty="0">
                <a:solidFill>
                  <a:schemeClr val="tx1"/>
                </a:solidFill>
                <a:latin typeface="+mj-lt"/>
              </a:rPr>
              <a:t>Residents are advised to protect their property, such as locking doors and windows, and paying attention to anti-theft.</a:t>
            </a:r>
            <a:endParaRPr lang="en-CN" sz="2000" b="0" dirty="0">
              <a:solidFill>
                <a:schemeClr val="tx1"/>
              </a:solidFill>
              <a:latin typeface="+mj-lt"/>
            </a:endParaRPr>
          </a:p>
          <a:p>
            <a:pPr marL="342900" indent="-342900" algn="l" defTabSz="914400">
              <a:spcBef>
                <a:spcPct val="20000"/>
              </a:spcBef>
              <a:buFont typeface="Arial" panose="020B0604020202020204" pitchFamily="34" charset="0"/>
              <a:buChar char="•"/>
              <a:defRPr/>
            </a:pPr>
            <a:endParaRPr lang="en-US" dirty="0">
              <a:solidFill>
                <a:schemeClr val="tx1"/>
              </a:solidFill>
            </a:endParaRPr>
          </a:p>
          <a:p>
            <a:pPr marL="342900" indent="-342900" algn="l" defTabSz="914400">
              <a:spcBef>
                <a:spcPct val="20000"/>
              </a:spcBef>
              <a:buFont typeface="Arial" panose="020B0604020202020204" pitchFamily="34" charset="0"/>
              <a:buChar char="•"/>
              <a:defRPr/>
            </a:pPr>
            <a:endParaRPr lang="en-US" sz="2000" b="0" dirty="0">
              <a:solidFill>
                <a:schemeClr val="tx1"/>
              </a:solidFill>
            </a:endParaRPr>
          </a:p>
          <a:p>
            <a:pPr marL="342900" indent="-342900" algn="l" defTabSz="914400">
              <a:spcBef>
                <a:spcPct val="20000"/>
              </a:spcBef>
              <a:buFont typeface="Arial" panose="020B0604020202020204" pitchFamily="34" charset="0"/>
              <a:buChar char="•"/>
              <a:defRPr/>
            </a:pPr>
            <a:endParaRPr lang="en-US" sz="2000" b="0" dirty="0">
              <a:solidFill>
                <a:schemeClr val="tx1"/>
              </a:solidFill>
              <a:latin typeface="+mj-lt"/>
            </a:endParaRPr>
          </a:p>
        </p:txBody>
      </p:sp>
    </p:spTree>
    <p:extLst>
      <p:ext uri="{BB962C8B-B14F-4D97-AF65-F5344CB8AC3E}">
        <p14:creationId xmlns:p14="http://schemas.microsoft.com/office/powerpoint/2010/main" val="1601262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a:xfrm>
            <a:off x="1205166" y="725725"/>
            <a:ext cx="10567733" cy="1206456"/>
          </a:xfrm>
        </p:spPr>
        <p:txBody>
          <a:bodyPr/>
          <a:lstStyle/>
          <a:p>
            <a:r>
              <a:rPr lang="en-ID" dirty="0"/>
              <a:t>6 District vs. Time</a:t>
            </a:r>
          </a:p>
          <a:p>
            <a:r>
              <a:rPr lang="en-ID" dirty="0"/>
              <a:t> - Three most dangerous areas</a:t>
            </a:r>
          </a:p>
        </p:txBody>
      </p:sp>
      <p:pic>
        <p:nvPicPr>
          <p:cNvPr id="2" name="Picture 1">
            <a:extLst>
              <a:ext uri="{FF2B5EF4-FFF2-40B4-BE49-F238E27FC236}">
                <a16:creationId xmlns:a16="http://schemas.microsoft.com/office/drawing/2014/main" id="{11FF5A73-B83A-C247-97F5-728C9DDC2C1F}"/>
              </a:ext>
            </a:extLst>
          </p:cNvPr>
          <p:cNvPicPr>
            <a:picLocks noChangeAspect="1"/>
          </p:cNvPicPr>
          <p:nvPr/>
        </p:nvPicPr>
        <p:blipFill>
          <a:blip r:embed="rId2"/>
          <a:stretch>
            <a:fillRect/>
          </a:stretch>
        </p:blipFill>
        <p:spPr>
          <a:xfrm>
            <a:off x="509751" y="2295271"/>
            <a:ext cx="11172497" cy="3721110"/>
          </a:xfrm>
          <a:prstGeom prst="rect">
            <a:avLst/>
          </a:prstGeom>
        </p:spPr>
      </p:pic>
      <p:sp>
        <p:nvSpPr>
          <p:cNvPr id="4" name="Rectangle 3">
            <a:extLst>
              <a:ext uri="{FF2B5EF4-FFF2-40B4-BE49-F238E27FC236}">
                <a16:creationId xmlns:a16="http://schemas.microsoft.com/office/drawing/2014/main" id="{446E98FD-E435-0D46-B4E3-EF43B8E3AC41}"/>
              </a:ext>
            </a:extLst>
          </p:cNvPr>
          <p:cNvSpPr/>
          <p:nvPr/>
        </p:nvSpPr>
        <p:spPr>
          <a:xfrm>
            <a:off x="9674771" y="3318642"/>
            <a:ext cx="1723697" cy="2063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sz="2800"/>
          </a:p>
        </p:txBody>
      </p:sp>
      <p:sp>
        <p:nvSpPr>
          <p:cNvPr id="6" name="Rectangle 5">
            <a:extLst>
              <a:ext uri="{FF2B5EF4-FFF2-40B4-BE49-F238E27FC236}">
                <a16:creationId xmlns:a16="http://schemas.microsoft.com/office/drawing/2014/main" id="{9065EE75-B471-F14C-A947-CC8F69CF3171}"/>
              </a:ext>
            </a:extLst>
          </p:cNvPr>
          <p:cNvSpPr/>
          <p:nvPr/>
        </p:nvSpPr>
        <p:spPr>
          <a:xfrm>
            <a:off x="9674772" y="3112289"/>
            <a:ext cx="1723697" cy="220717"/>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sz="2800"/>
          </a:p>
        </p:txBody>
      </p:sp>
      <p:sp>
        <p:nvSpPr>
          <p:cNvPr id="7" name="Rectangle 6">
            <a:extLst>
              <a:ext uri="{FF2B5EF4-FFF2-40B4-BE49-F238E27FC236}">
                <a16:creationId xmlns:a16="http://schemas.microsoft.com/office/drawing/2014/main" id="{1DA961E9-5573-3742-AD2F-EF0345B43974}"/>
              </a:ext>
            </a:extLst>
          </p:cNvPr>
          <p:cNvSpPr/>
          <p:nvPr/>
        </p:nvSpPr>
        <p:spPr>
          <a:xfrm>
            <a:off x="9674772" y="2620749"/>
            <a:ext cx="1723697" cy="220717"/>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sz="2800"/>
          </a:p>
        </p:txBody>
      </p:sp>
      <p:sp>
        <p:nvSpPr>
          <p:cNvPr id="8" name="Text Placeholder 3">
            <a:extLst>
              <a:ext uri="{FF2B5EF4-FFF2-40B4-BE49-F238E27FC236}">
                <a16:creationId xmlns:a16="http://schemas.microsoft.com/office/drawing/2014/main" id="{773C324B-A556-DB48-B657-7C66AB9831A9}"/>
              </a:ext>
            </a:extLst>
          </p:cNvPr>
          <p:cNvSpPr txBox="1">
            <a:spLocks/>
          </p:cNvSpPr>
          <p:nvPr/>
        </p:nvSpPr>
        <p:spPr>
          <a:xfrm>
            <a:off x="1205166" y="6016381"/>
            <a:ext cx="9281859" cy="307777"/>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2000" dirty="0">
                <a:solidFill>
                  <a:schemeClr val="accent6"/>
                </a:solidFill>
                <a:latin typeface="+mj-lt"/>
              </a:rPr>
              <a:t>Define the areas with the highest annual crime cases as the most dangerous areas</a:t>
            </a:r>
            <a:r>
              <a:rPr lang="en-CN" sz="2000" dirty="0">
                <a:solidFill>
                  <a:schemeClr val="accent6"/>
                </a:solidFill>
                <a:latin typeface="+mj-lt"/>
              </a:rPr>
              <a:t> </a:t>
            </a:r>
            <a:endParaRPr lang="en-US" sz="2000" dirty="0">
              <a:solidFill>
                <a:schemeClr val="accent6"/>
              </a:solidFill>
              <a:latin typeface="+mj-lt"/>
            </a:endParaRPr>
          </a:p>
        </p:txBody>
      </p:sp>
    </p:spTree>
    <p:extLst>
      <p:ext uri="{BB962C8B-B14F-4D97-AF65-F5344CB8AC3E}">
        <p14:creationId xmlns:p14="http://schemas.microsoft.com/office/powerpoint/2010/main" val="1148042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D81D35-CFF2-4389-9F7F-259C85A435ED}"/>
              </a:ext>
            </a:extLst>
          </p:cNvPr>
          <p:cNvSpPr txBox="1"/>
          <p:nvPr/>
        </p:nvSpPr>
        <p:spPr>
          <a:xfrm>
            <a:off x="1205167" y="1496210"/>
            <a:ext cx="550151" cy="523220"/>
          </a:xfrm>
          <a:prstGeom prst="rect">
            <a:avLst/>
          </a:prstGeom>
          <a:noFill/>
        </p:spPr>
        <p:txBody>
          <a:bodyPr wrap="none" rtlCol="0">
            <a:spAutoFit/>
          </a:bodyPr>
          <a:lstStyle/>
          <a:p>
            <a:r>
              <a:rPr lang="en-ID" sz="2800" b="1" dirty="0">
                <a:solidFill>
                  <a:schemeClr val="accent6"/>
                </a:solidFill>
                <a:latin typeface="+mj-lt"/>
                <a:cs typeface="Poppins" panose="02000000000000000000" pitchFamily="2" charset="0"/>
              </a:rPr>
              <a:t>01</a:t>
            </a:r>
            <a:endParaRPr lang="id-ID" sz="2800" b="1" dirty="0">
              <a:solidFill>
                <a:schemeClr val="accent6"/>
              </a:solidFill>
              <a:latin typeface="+mj-lt"/>
              <a:cs typeface="Poppins" panose="02000000000000000000" pitchFamily="2" charset="0"/>
            </a:endParaRPr>
          </a:p>
        </p:txBody>
      </p:sp>
      <p:sp>
        <p:nvSpPr>
          <p:cNvPr id="9" name="TextBox 8">
            <a:extLst>
              <a:ext uri="{FF2B5EF4-FFF2-40B4-BE49-F238E27FC236}">
                <a16:creationId xmlns:a16="http://schemas.microsoft.com/office/drawing/2014/main" id="{8B01448F-23A5-44C2-B427-63AB2FB295BF}"/>
              </a:ext>
            </a:extLst>
          </p:cNvPr>
          <p:cNvSpPr txBox="1"/>
          <p:nvPr/>
        </p:nvSpPr>
        <p:spPr>
          <a:xfrm>
            <a:off x="1790584" y="1569773"/>
            <a:ext cx="1570558" cy="400110"/>
          </a:xfrm>
          <a:prstGeom prst="rect">
            <a:avLst/>
          </a:prstGeom>
          <a:noFill/>
        </p:spPr>
        <p:txBody>
          <a:bodyPr wrap="none" rtlCol="0">
            <a:spAutoFit/>
          </a:bodyPr>
          <a:lstStyle/>
          <a:p>
            <a:r>
              <a:rPr lang="en-ID" sz="2000" b="1" dirty="0">
                <a:latin typeface="+mj-lt"/>
                <a:cs typeface="Poppins" panose="02000000000000000000" pitchFamily="2" charset="0"/>
              </a:rPr>
              <a:t>Introduction </a:t>
            </a:r>
            <a:endParaRPr lang="id-ID" sz="2000" b="1" dirty="0">
              <a:latin typeface="+mj-lt"/>
              <a:cs typeface="Poppins" panose="02000000000000000000" pitchFamily="2" charset="0"/>
            </a:endParaRPr>
          </a:p>
        </p:txBody>
      </p:sp>
      <p:sp>
        <p:nvSpPr>
          <p:cNvPr id="11" name="TextBox 10">
            <a:extLst>
              <a:ext uri="{FF2B5EF4-FFF2-40B4-BE49-F238E27FC236}">
                <a16:creationId xmlns:a16="http://schemas.microsoft.com/office/drawing/2014/main" id="{60747AAC-C7D4-46FF-9706-14965E4FA3B3}"/>
              </a:ext>
            </a:extLst>
          </p:cNvPr>
          <p:cNvSpPr txBox="1"/>
          <p:nvPr/>
        </p:nvSpPr>
        <p:spPr>
          <a:xfrm>
            <a:off x="5632574" y="1496210"/>
            <a:ext cx="550151" cy="523220"/>
          </a:xfrm>
          <a:prstGeom prst="rect">
            <a:avLst/>
          </a:prstGeom>
          <a:noFill/>
        </p:spPr>
        <p:txBody>
          <a:bodyPr wrap="none" rtlCol="0">
            <a:spAutoFit/>
          </a:bodyPr>
          <a:lstStyle/>
          <a:p>
            <a:r>
              <a:rPr lang="en-ID" sz="2800" b="1" dirty="0">
                <a:solidFill>
                  <a:schemeClr val="accent6"/>
                </a:solidFill>
                <a:latin typeface="+mj-lt"/>
                <a:cs typeface="Poppins" panose="02000000000000000000" pitchFamily="2" charset="0"/>
              </a:rPr>
              <a:t>02</a:t>
            </a:r>
            <a:endParaRPr lang="id-ID" sz="2800" b="1" dirty="0">
              <a:solidFill>
                <a:schemeClr val="accent6"/>
              </a:solidFill>
              <a:latin typeface="+mj-lt"/>
              <a:cs typeface="Poppins" panose="02000000000000000000" pitchFamily="2" charset="0"/>
            </a:endParaRPr>
          </a:p>
        </p:txBody>
      </p:sp>
      <p:sp>
        <p:nvSpPr>
          <p:cNvPr id="12" name="TextBox 11">
            <a:extLst>
              <a:ext uri="{FF2B5EF4-FFF2-40B4-BE49-F238E27FC236}">
                <a16:creationId xmlns:a16="http://schemas.microsoft.com/office/drawing/2014/main" id="{99DB4B32-69BE-4A24-A5D8-C08D0115B49C}"/>
              </a:ext>
            </a:extLst>
          </p:cNvPr>
          <p:cNvSpPr txBox="1"/>
          <p:nvPr/>
        </p:nvSpPr>
        <p:spPr>
          <a:xfrm>
            <a:off x="6254860" y="1560378"/>
            <a:ext cx="3734227" cy="400110"/>
          </a:xfrm>
          <a:prstGeom prst="rect">
            <a:avLst/>
          </a:prstGeom>
          <a:noFill/>
        </p:spPr>
        <p:txBody>
          <a:bodyPr wrap="none" rtlCol="0">
            <a:spAutoFit/>
          </a:bodyPr>
          <a:lstStyle/>
          <a:p>
            <a:r>
              <a:rPr lang="en-ID" sz="2000" b="1" dirty="0">
                <a:latin typeface="+mj-lt"/>
                <a:cs typeface="Poppins" panose="02000000000000000000" pitchFamily="2" charset="0"/>
              </a:rPr>
              <a:t>Data Overview  &amp; Pre-processing </a:t>
            </a:r>
            <a:endParaRPr lang="id-ID" sz="2000" b="1" dirty="0">
              <a:latin typeface="+mj-lt"/>
              <a:cs typeface="Poppins" panose="02000000000000000000" pitchFamily="2" charset="0"/>
            </a:endParaRPr>
          </a:p>
        </p:txBody>
      </p:sp>
      <p:sp>
        <p:nvSpPr>
          <p:cNvPr id="14" name="TextBox 13">
            <a:extLst>
              <a:ext uri="{FF2B5EF4-FFF2-40B4-BE49-F238E27FC236}">
                <a16:creationId xmlns:a16="http://schemas.microsoft.com/office/drawing/2014/main" id="{891B99DA-C90C-462D-805E-A08D31E4C96B}"/>
              </a:ext>
            </a:extLst>
          </p:cNvPr>
          <p:cNvSpPr txBox="1"/>
          <p:nvPr/>
        </p:nvSpPr>
        <p:spPr>
          <a:xfrm>
            <a:off x="1205167" y="2156677"/>
            <a:ext cx="550151" cy="523220"/>
          </a:xfrm>
          <a:prstGeom prst="rect">
            <a:avLst/>
          </a:prstGeom>
          <a:noFill/>
        </p:spPr>
        <p:txBody>
          <a:bodyPr wrap="none" rtlCol="0">
            <a:spAutoFit/>
          </a:bodyPr>
          <a:lstStyle/>
          <a:p>
            <a:r>
              <a:rPr lang="en-ID" sz="2800" b="1" dirty="0">
                <a:solidFill>
                  <a:schemeClr val="accent6"/>
                </a:solidFill>
                <a:latin typeface="+mj-lt"/>
                <a:cs typeface="Poppins" panose="02000000000000000000" pitchFamily="2" charset="0"/>
              </a:rPr>
              <a:t>03</a:t>
            </a:r>
            <a:endParaRPr lang="id-ID" sz="2800" b="1" dirty="0">
              <a:solidFill>
                <a:schemeClr val="accent6"/>
              </a:solidFill>
              <a:latin typeface="+mj-lt"/>
              <a:cs typeface="Poppins" panose="02000000000000000000" pitchFamily="2" charset="0"/>
            </a:endParaRPr>
          </a:p>
        </p:txBody>
      </p:sp>
      <p:sp>
        <p:nvSpPr>
          <p:cNvPr id="15" name="TextBox 14">
            <a:extLst>
              <a:ext uri="{FF2B5EF4-FFF2-40B4-BE49-F238E27FC236}">
                <a16:creationId xmlns:a16="http://schemas.microsoft.com/office/drawing/2014/main" id="{82FF8CA7-0A88-496D-9C57-ACC758FE8361}"/>
              </a:ext>
            </a:extLst>
          </p:cNvPr>
          <p:cNvSpPr txBox="1"/>
          <p:nvPr/>
        </p:nvSpPr>
        <p:spPr>
          <a:xfrm>
            <a:off x="1802459" y="2206489"/>
            <a:ext cx="4208907" cy="400110"/>
          </a:xfrm>
          <a:prstGeom prst="rect">
            <a:avLst/>
          </a:prstGeom>
          <a:noFill/>
        </p:spPr>
        <p:txBody>
          <a:bodyPr wrap="square" rtlCol="0">
            <a:spAutoFit/>
          </a:bodyPr>
          <a:lstStyle/>
          <a:p>
            <a:r>
              <a:rPr lang="id-ID" sz="2000" b="1" dirty="0">
                <a:latin typeface="+mj-lt"/>
                <a:cs typeface="Poppins" panose="02000000000000000000" pitchFamily="2" charset="0"/>
              </a:rPr>
              <a:t>Data Exploration &amp; Insights</a:t>
            </a:r>
          </a:p>
        </p:txBody>
      </p:sp>
      <p:sp>
        <p:nvSpPr>
          <p:cNvPr id="17" name="TextBox 16">
            <a:extLst>
              <a:ext uri="{FF2B5EF4-FFF2-40B4-BE49-F238E27FC236}">
                <a16:creationId xmlns:a16="http://schemas.microsoft.com/office/drawing/2014/main" id="{D2125D78-EF8B-435F-B880-BA331E6C0A49}"/>
              </a:ext>
            </a:extLst>
          </p:cNvPr>
          <p:cNvSpPr txBox="1"/>
          <p:nvPr/>
        </p:nvSpPr>
        <p:spPr>
          <a:xfrm>
            <a:off x="1205166" y="5360213"/>
            <a:ext cx="659155" cy="523220"/>
          </a:xfrm>
          <a:prstGeom prst="rect">
            <a:avLst/>
          </a:prstGeom>
          <a:noFill/>
        </p:spPr>
        <p:txBody>
          <a:bodyPr wrap="none" rtlCol="0">
            <a:spAutoFit/>
          </a:bodyPr>
          <a:lstStyle/>
          <a:p>
            <a:r>
              <a:rPr lang="en-ID" sz="2800" b="1" dirty="0">
                <a:solidFill>
                  <a:schemeClr val="accent6"/>
                </a:solidFill>
                <a:latin typeface="+mj-lt"/>
                <a:cs typeface="Poppins" panose="02000000000000000000" pitchFamily="2" charset="0"/>
              </a:rPr>
              <a:t>04</a:t>
            </a:r>
            <a:endParaRPr lang="id-ID" sz="2800" b="1" dirty="0">
              <a:solidFill>
                <a:schemeClr val="accent6"/>
              </a:solidFill>
              <a:latin typeface="+mj-lt"/>
              <a:cs typeface="Poppins" panose="02000000000000000000" pitchFamily="2" charset="0"/>
            </a:endParaRPr>
          </a:p>
        </p:txBody>
      </p:sp>
      <p:sp>
        <p:nvSpPr>
          <p:cNvPr id="18" name="TextBox 17">
            <a:extLst>
              <a:ext uri="{FF2B5EF4-FFF2-40B4-BE49-F238E27FC236}">
                <a16:creationId xmlns:a16="http://schemas.microsoft.com/office/drawing/2014/main" id="{672FABB5-DDF7-46A0-A014-0E2CDB8D9BAA}"/>
              </a:ext>
            </a:extLst>
          </p:cNvPr>
          <p:cNvSpPr txBox="1"/>
          <p:nvPr/>
        </p:nvSpPr>
        <p:spPr>
          <a:xfrm>
            <a:off x="1790584" y="5421768"/>
            <a:ext cx="2677977" cy="400110"/>
          </a:xfrm>
          <a:prstGeom prst="rect">
            <a:avLst/>
          </a:prstGeom>
          <a:noFill/>
        </p:spPr>
        <p:txBody>
          <a:bodyPr wrap="none" rtlCol="0">
            <a:spAutoFit/>
          </a:bodyPr>
          <a:lstStyle/>
          <a:p>
            <a:r>
              <a:rPr lang="en-ID" sz="2000" b="1" dirty="0">
                <a:latin typeface="+mj-lt"/>
                <a:cs typeface="Poppins" panose="02000000000000000000" pitchFamily="2" charset="0"/>
              </a:rPr>
              <a:t>Unsupervised Learning </a:t>
            </a:r>
            <a:endParaRPr lang="id-ID" sz="2000" b="1" dirty="0">
              <a:latin typeface="+mj-lt"/>
              <a:cs typeface="Poppins" panose="02000000000000000000" pitchFamily="2" charset="0"/>
            </a:endParaRPr>
          </a:p>
        </p:txBody>
      </p:sp>
      <p:sp>
        <p:nvSpPr>
          <p:cNvPr id="32" name="Text Placeholder 31">
            <a:extLst>
              <a:ext uri="{FF2B5EF4-FFF2-40B4-BE49-F238E27FC236}">
                <a16:creationId xmlns:a16="http://schemas.microsoft.com/office/drawing/2014/main" id="{AC35926D-2979-46C2-B8FD-1698CB2C7E66}"/>
              </a:ext>
            </a:extLst>
          </p:cNvPr>
          <p:cNvSpPr>
            <a:spLocks noGrp="1"/>
          </p:cNvSpPr>
          <p:nvPr>
            <p:ph type="body" sz="quarter" idx="10"/>
          </p:nvPr>
        </p:nvSpPr>
        <p:spPr/>
        <p:txBody>
          <a:bodyPr/>
          <a:lstStyle/>
          <a:p>
            <a:r>
              <a:rPr lang="en-ID" dirty="0"/>
              <a:t>Table of Content</a:t>
            </a:r>
          </a:p>
        </p:txBody>
      </p:sp>
      <p:sp>
        <p:nvSpPr>
          <p:cNvPr id="58" name="Text Placeholder 3">
            <a:extLst>
              <a:ext uri="{FF2B5EF4-FFF2-40B4-BE49-F238E27FC236}">
                <a16:creationId xmlns:a16="http://schemas.microsoft.com/office/drawing/2014/main" id="{25554DCB-9566-F44A-94F9-CD93379FDDBE}"/>
              </a:ext>
            </a:extLst>
          </p:cNvPr>
          <p:cNvSpPr txBox="1">
            <a:spLocks/>
          </p:cNvSpPr>
          <p:nvPr/>
        </p:nvSpPr>
        <p:spPr>
          <a:xfrm>
            <a:off x="3072895" y="2701286"/>
            <a:ext cx="259686" cy="615553"/>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chemeClr val="accent6"/>
                </a:solidFill>
                <a:effectLst/>
                <a:uLnTx/>
                <a:uFillTx/>
                <a:latin typeface="+mj-lt"/>
                <a:ea typeface="+mn-ea"/>
                <a:cs typeface="+mn-cs"/>
              </a:rPr>
              <a:t>1</a:t>
            </a:r>
          </a:p>
        </p:txBody>
      </p:sp>
      <p:cxnSp>
        <p:nvCxnSpPr>
          <p:cNvPr id="59" name="Straight Connector 58">
            <a:extLst>
              <a:ext uri="{FF2B5EF4-FFF2-40B4-BE49-F238E27FC236}">
                <a16:creationId xmlns:a16="http://schemas.microsoft.com/office/drawing/2014/main" id="{EA47E774-BD6D-724E-8FE1-C87BE41466CC}"/>
              </a:ext>
            </a:extLst>
          </p:cNvPr>
          <p:cNvCxnSpPr>
            <a:cxnSpLocks/>
          </p:cNvCxnSpPr>
          <p:nvPr/>
        </p:nvCxnSpPr>
        <p:spPr>
          <a:xfrm>
            <a:off x="3896560" y="3042923"/>
            <a:ext cx="1202972" cy="0"/>
          </a:xfrm>
          <a:prstGeom prst="line">
            <a:avLst/>
          </a:prstGeom>
          <a:ln w="19050" cap="rnd">
            <a:solidFill>
              <a:schemeClr val="accent3">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8072562E-6CD6-6041-BE57-6D7C22A5C285}"/>
              </a:ext>
            </a:extLst>
          </p:cNvPr>
          <p:cNvSpPr txBox="1">
            <a:spLocks/>
          </p:cNvSpPr>
          <p:nvPr/>
        </p:nvSpPr>
        <p:spPr>
          <a:xfrm>
            <a:off x="5361811" y="2735146"/>
            <a:ext cx="259686" cy="615553"/>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chemeClr val="accent6"/>
                </a:solidFill>
                <a:effectLst/>
                <a:uLnTx/>
                <a:uFillTx/>
                <a:latin typeface="+mj-lt"/>
                <a:ea typeface="+mn-ea"/>
                <a:cs typeface="+mn-cs"/>
              </a:rPr>
              <a:t>2</a:t>
            </a:r>
          </a:p>
        </p:txBody>
      </p:sp>
      <p:sp>
        <p:nvSpPr>
          <p:cNvPr id="61" name="Text Placeholder 3">
            <a:extLst>
              <a:ext uri="{FF2B5EF4-FFF2-40B4-BE49-F238E27FC236}">
                <a16:creationId xmlns:a16="http://schemas.microsoft.com/office/drawing/2014/main" id="{E185479A-019E-7E44-AFA3-D44D414C4454}"/>
              </a:ext>
            </a:extLst>
          </p:cNvPr>
          <p:cNvSpPr txBox="1">
            <a:spLocks/>
          </p:cNvSpPr>
          <p:nvPr/>
        </p:nvSpPr>
        <p:spPr>
          <a:xfrm>
            <a:off x="7656534" y="2735146"/>
            <a:ext cx="259686" cy="615553"/>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chemeClr val="accent6"/>
                </a:solidFill>
                <a:effectLst/>
                <a:uLnTx/>
                <a:uFillTx/>
                <a:latin typeface="+mj-lt"/>
                <a:ea typeface="+mn-ea"/>
                <a:cs typeface="+mn-cs"/>
              </a:rPr>
              <a:t>3</a:t>
            </a:r>
          </a:p>
        </p:txBody>
      </p:sp>
      <p:cxnSp>
        <p:nvCxnSpPr>
          <p:cNvPr id="62" name="Straight Connector 61">
            <a:extLst>
              <a:ext uri="{FF2B5EF4-FFF2-40B4-BE49-F238E27FC236}">
                <a16:creationId xmlns:a16="http://schemas.microsoft.com/office/drawing/2014/main" id="{70519134-5B55-CC4A-B5FE-5A54CD234150}"/>
              </a:ext>
            </a:extLst>
          </p:cNvPr>
          <p:cNvCxnSpPr>
            <a:cxnSpLocks/>
          </p:cNvCxnSpPr>
          <p:nvPr/>
        </p:nvCxnSpPr>
        <p:spPr>
          <a:xfrm flipV="1">
            <a:off x="8304147" y="3019791"/>
            <a:ext cx="800096" cy="8523"/>
          </a:xfrm>
          <a:prstGeom prst="line">
            <a:avLst/>
          </a:prstGeom>
          <a:ln w="19050" cap="rnd">
            <a:solidFill>
              <a:schemeClr val="accent3">
                <a:lumMod val="40000"/>
                <a:lumOff val="6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38AFE8E0-7429-0740-B829-8F052A25E20E}"/>
              </a:ext>
            </a:extLst>
          </p:cNvPr>
          <p:cNvSpPr txBox="1">
            <a:spLocks/>
          </p:cNvSpPr>
          <p:nvPr/>
        </p:nvSpPr>
        <p:spPr>
          <a:xfrm>
            <a:off x="3108189" y="3938936"/>
            <a:ext cx="259686" cy="615553"/>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chemeClr val="accent6"/>
                </a:solidFill>
                <a:effectLst/>
                <a:uLnTx/>
                <a:uFillTx/>
                <a:latin typeface="+mj-lt"/>
                <a:ea typeface="+mn-ea"/>
                <a:cs typeface="+mn-cs"/>
              </a:rPr>
              <a:t>6</a:t>
            </a:r>
          </a:p>
        </p:txBody>
      </p:sp>
      <p:sp>
        <p:nvSpPr>
          <p:cNvPr id="64" name="Text Placeholder 3">
            <a:extLst>
              <a:ext uri="{FF2B5EF4-FFF2-40B4-BE49-F238E27FC236}">
                <a16:creationId xmlns:a16="http://schemas.microsoft.com/office/drawing/2014/main" id="{9781093B-0AF2-F549-A055-5DA050449313}"/>
              </a:ext>
            </a:extLst>
          </p:cNvPr>
          <p:cNvSpPr txBox="1">
            <a:spLocks/>
          </p:cNvSpPr>
          <p:nvPr/>
        </p:nvSpPr>
        <p:spPr>
          <a:xfrm>
            <a:off x="5365016" y="4003173"/>
            <a:ext cx="259686" cy="615553"/>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chemeClr val="accent6"/>
                </a:solidFill>
                <a:effectLst/>
                <a:uLnTx/>
                <a:uFillTx/>
                <a:latin typeface="+mj-lt"/>
                <a:ea typeface="+mn-ea"/>
                <a:cs typeface="+mn-cs"/>
              </a:rPr>
              <a:t>5</a:t>
            </a:r>
          </a:p>
        </p:txBody>
      </p:sp>
      <p:sp>
        <p:nvSpPr>
          <p:cNvPr id="65" name="Text Placeholder 3">
            <a:extLst>
              <a:ext uri="{FF2B5EF4-FFF2-40B4-BE49-F238E27FC236}">
                <a16:creationId xmlns:a16="http://schemas.microsoft.com/office/drawing/2014/main" id="{A43F09EB-6BD8-CC47-BB49-C68FA308BA3A}"/>
              </a:ext>
            </a:extLst>
          </p:cNvPr>
          <p:cNvSpPr txBox="1">
            <a:spLocks/>
          </p:cNvSpPr>
          <p:nvPr/>
        </p:nvSpPr>
        <p:spPr>
          <a:xfrm>
            <a:off x="7654929" y="4011015"/>
            <a:ext cx="259686" cy="615553"/>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sz="4000" b="0" i="0" u="none" strike="noStrike" kern="1200" cap="none" spc="0" normalizeH="0" baseline="0" noProof="0" dirty="0">
                <a:ln>
                  <a:noFill/>
                </a:ln>
                <a:solidFill>
                  <a:schemeClr val="accent6"/>
                </a:solidFill>
                <a:effectLst/>
                <a:uLnTx/>
                <a:uFillTx/>
                <a:latin typeface="+mj-lt"/>
                <a:ea typeface="+mn-ea"/>
                <a:cs typeface="+mn-cs"/>
              </a:rPr>
              <a:t>4</a:t>
            </a:r>
          </a:p>
        </p:txBody>
      </p:sp>
      <p:sp>
        <p:nvSpPr>
          <p:cNvPr id="66" name="TextBox 65">
            <a:extLst>
              <a:ext uri="{FF2B5EF4-FFF2-40B4-BE49-F238E27FC236}">
                <a16:creationId xmlns:a16="http://schemas.microsoft.com/office/drawing/2014/main" id="{51E9699C-0D80-7244-B71A-114FFD225494}"/>
              </a:ext>
            </a:extLst>
          </p:cNvPr>
          <p:cNvSpPr txBox="1"/>
          <p:nvPr/>
        </p:nvSpPr>
        <p:spPr>
          <a:xfrm>
            <a:off x="2816373" y="3292622"/>
            <a:ext cx="1064009" cy="584775"/>
          </a:xfrm>
          <a:prstGeom prst="rect">
            <a:avLst/>
          </a:prstGeom>
          <a:noFill/>
        </p:spPr>
        <p:txBody>
          <a:bodyPr wrap="none">
            <a:spAutoFit/>
          </a:bodyPr>
          <a:lstStyle/>
          <a:p>
            <a:pPr algn="ctr" eaLnBrk="1" fontAlgn="auto" hangingPunct="1">
              <a:spcBef>
                <a:spcPts val="0"/>
              </a:spcBef>
              <a:spcAft>
                <a:spcPts val="0"/>
              </a:spcAft>
              <a:defRPr/>
            </a:pPr>
            <a:r>
              <a:rPr lang="id-ID" sz="1600" dirty="0" err="1">
                <a:latin typeface="+mj-lt"/>
              </a:rPr>
              <a:t>Crime</a:t>
            </a:r>
            <a:r>
              <a:rPr lang="id-ID" sz="1600" dirty="0">
                <a:latin typeface="+mj-lt"/>
              </a:rPr>
              <a:t> </a:t>
            </a:r>
          </a:p>
          <a:p>
            <a:pPr algn="ctr" eaLnBrk="1" fontAlgn="auto" hangingPunct="1">
              <a:spcBef>
                <a:spcPts val="0"/>
              </a:spcBef>
              <a:spcAft>
                <a:spcPts val="0"/>
              </a:spcAft>
              <a:defRPr/>
            </a:pPr>
            <a:r>
              <a:rPr lang="id-ID" sz="1600" dirty="0" err="1">
                <a:latin typeface="+mj-lt"/>
              </a:rPr>
              <a:t>Categories</a:t>
            </a:r>
            <a:endParaRPr lang="id-ID" sz="1600" dirty="0">
              <a:latin typeface="+mj-lt"/>
            </a:endParaRPr>
          </a:p>
        </p:txBody>
      </p:sp>
      <p:cxnSp>
        <p:nvCxnSpPr>
          <p:cNvPr id="67" name="Straight Connector 66">
            <a:extLst>
              <a:ext uri="{FF2B5EF4-FFF2-40B4-BE49-F238E27FC236}">
                <a16:creationId xmlns:a16="http://schemas.microsoft.com/office/drawing/2014/main" id="{21E7B57B-DC5D-7C4B-8058-2A6C26B5EF94}"/>
              </a:ext>
            </a:extLst>
          </p:cNvPr>
          <p:cNvCxnSpPr>
            <a:cxnSpLocks/>
          </p:cNvCxnSpPr>
          <p:nvPr/>
        </p:nvCxnSpPr>
        <p:spPr>
          <a:xfrm>
            <a:off x="9104243" y="3042922"/>
            <a:ext cx="0" cy="1273483"/>
          </a:xfrm>
          <a:prstGeom prst="line">
            <a:avLst/>
          </a:prstGeom>
          <a:ln w="19050">
            <a:solidFill>
              <a:schemeClr val="accent3">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DFFBDA0-A296-A44E-AFB2-CD6ABC2D9E8F}"/>
              </a:ext>
            </a:extLst>
          </p:cNvPr>
          <p:cNvCxnSpPr>
            <a:cxnSpLocks/>
          </p:cNvCxnSpPr>
          <p:nvPr/>
        </p:nvCxnSpPr>
        <p:spPr>
          <a:xfrm>
            <a:off x="6086401" y="3042922"/>
            <a:ext cx="1202972" cy="0"/>
          </a:xfrm>
          <a:prstGeom prst="line">
            <a:avLst/>
          </a:prstGeom>
          <a:ln w="19050" cap="rnd">
            <a:solidFill>
              <a:schemeClr val="accent3">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92DFF2A-074A-6E4F-B2FE-4348EC4CC303}"/>
              </a:ext>
            </a:extLst>
          </p:cNvPr>
          <p:cNvCxnSpPr>
            <a:cxnSpLocks/>
          </p:cNvCxnSpPr>
          <p:nvPr/>
        </p:nvCxnSpPr>
        <p:spPr>
          <a:xfrm>
            <a:off x="3896560" y="4246713"/>
            <a:ext cx="1202972" cy="0"/>
          </a:xfrm>
          <a:prstGeom prst="line">
            <a:avLst/>
          </a:prstGeom>
          <a:ln w="19050" cap="rnd">
            <a:solidFill>
              <a:schemeClr val="accent3">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D144259-3B7D-8C4D-AFEF-10056952BCEB}"/>
              </a:ext>
            </a:extLst>
          </p:cNvPr>
          <p:cNvCxnSpPr>
            <a:cxnSpLocks/>
          </p:cNvCxnSpPr>
          <p:nvPr/>
        </p:nvCxnSpPr>
        <p:spPr>
          <a:xfrm>
            <a:off x="6086401" y="4280371"/>
            <a:ext cx="1202972" cy="0"/>
          </a:xfrm>
          <a:prstGeom prst="line">
            <a:avLst/>
          </a:prstGeom>
          <a:ln w="19050" cap="rnd">
            <a:solidFill>
              <a:schemeClr val="accent3">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8CB796-933D-2E4B-93A3-98B7617E9223}"/>
              </a:ext>
            </a:extLst>
          </p:cNvPr>
          <p:cNvCxnSpPr>
            <a:cxnSpLocks/>
          </p:cNvCxnSpPr>
          <p:nvPr/>
        </p:nvCxnSpPr>
        <p:spPr>
          <a:xfrm>
            <a:off x="8304147" y="4343086"/>
            <a:ext cx="800096" cy="320"/>
          </a:xfrm>
          <a:prstGeom prst="line">
            <a:avLst/>
          </a:prstGeom>
          <a:ln w="19050" cap="rnd">
            <a:solidFill>
              <a:schemeClr val="accent3">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B02CC3A-B1CD-F243-827B-09E5B4509E3E}"/>
              </a:ext>
            </a:extLst>
          </p:cNvPr>
          <p:cNvSpPr txBox="1"/>
          <p:nvPr/>
        </p:nvSpPr>
        <p:spPr>
          <a:xfrm>
            <a:off x="5099699" y="3316839"/>
            <a:ext cx="994888" cy="584775"/>
          </a:xfrm>
          <a:prstGeom prst="rect">
            <a:avLst/>
          </a:prstGeom>
          <a:noFill/>
        </p:spPr>
        <p:txBody>
          <a:bodyPr wrap="none">
            <a:spAutoFit/>
          </a:bodyPr>
          <a:lstStyle/>
          <a:p>
            <a:pPr algn="ctr" eaLnBrk="1" fontAlgn="auto" hangingPunct="1">
              <a:spcBef>
                <a:spcPts val="0"/>
              </a:spcBef>
              <a:spcAft>
                <a:spcPts val="0"/>
              </a:spcAft>
              <a:defRPr/>
            </a:pPr>
            <a:r>
              <a:rPr lang="id-ID" sz="1600" dirty="0" err="1">
                <a:latin typeface="+mj-lt"/>
              </a:rPr>
              <a:t>Crime</a:t>
            </a:r>
            <a:r>
              <a:rPr lang="id-ID" sz="1600" dirty="0">
                <a:latin typeface="+mj-lt"/>
              </a:rPr>
              <a:t>  vs.</a:t>
            </a:r>
          </a:p>
          <a:p>
            <a:pPr algn="ctr" eaLnBrk="1" fontAlgn="auto" hangingPunct="1">
              <a:spcBef>
                <a:spcPts val="0"/>
              </a:spcBef>
              <a:spcAft>
                <a:spcPts val="0"/>
              </a:spcAft>
              <a:defRPr/>
            </a:pPr>
            <a:r>
              <a:rPr lang="id-ID" sz="1600" dirty="0" err="1">
                <a:latin typeface="+mj-lt"/>
              </a:rPr>
              <a:t>Districts</a:t>
            </a:r>
            <a:endParaRPr lang="id-ID" sz="1600" dirty="0">
              <a:latin typeface="+mj-lt"/>
            </a:endParaRPr>
          </a:p>
        </p:txBody>
      </p:sp>
      <p:sp>
        <p:nvSpPr>
          <p:cNvPr id="73" name="TextBox 72">
            <a:extLst>
              <a:ext uri="{FF2B5EF4-FFF2-40B4-BE49-F238E27FC236}">
                <a16:creationId xmlns:a16="http://schemas.microsoft.com/office/drawing/2014/main" id="{CAB5F36E-F1F0-9C46-B8FF-E31312C05675}"/>
              </a:ext>
            </a:extLst>
          </p:cNvPr>
          <p:cNvSpPr txBox="1"/>
          <p:nvPr/>
        </p:nvSpPr>
        <p:spPr>
          <a:xfrm>
            <a:off x="7286760" y="3336090"/>
            <a:ext cx="1102418" cy="584775"/>
          </a:xfrm>
          <a:prstGeom prst="rect">
            <a:avLst/>
          </a:prstGeom>
          <a:noFill/>
        </p:spPr>
        <p:txBody>
          <a:bodyPr wrap="none">
            <a:spAutoFit/>
          </a:bodyPr>
          <a:lstStyle/>
          <a:p>
            <a:pPr algn="ctr" eaLnBrk="1" fontAlgn="auto" hangingPunct="1">
              <a:spcBef>
                <a:spcPts val="0"/>
              </a:spcBef>
              <a:spcAft>
                <a:spcPts val="0"/>
              </a:spcAft>
              <a:defRPr/>
            </a:pPr>
            <a:r>
              <a:rPr lang="id-ID" sz="1600" dirty="0" err="1">
                <a:latin typeface="+mj-lt"/>
              </a:rPr>
              <a:t>Crime</a:t>
            </a:r>
            <a:r>
              <a:rPr lang="id-ID" sz="1600" dirty="0">
                <a:latin typeface="+mj-lt"/>
              </a:rPr>
              <a:t>  in</a:t>
            </a:r>
          </a:p>
          <a:p>
            <a:pPr algn="ctr" eaLnBrk="1" fontAlgn="auto" hangingPunct="1">
              <a:spcBef>
                <a:spcPts val="0"/>
              </a:spcBef>
              <a:spcAft>
                <a:spcPts val="0"/>
              </a:spcAft>
              <a:defRPr/>
            </a:pPr>
            <a:r>
              <a:rPr lang="id-ID" sz="1600" dirty="0" err="1">
                <a:latin typeface="+mj-lt"/>
              </a:rPr>
              <a:t>Downtown</a:t>
            </a:r>
            <a:endParaRPr lang="id-ID" sz="1600" dirty="0">
              <a:latin typeface="+mj-lt"/>
            </a:endParaRPr>
          </a:p>
        </p:txBody>
      </p:sp>
      <p:sp>
        <p:nvSpPr>
          <p:cNvPr id="74" name="TextBox 73">
            <a:extLst>
              <a:ext uri="{FF2B5EF4-FFF2-40B4-BE49-F238E27FC236}">
                <a16:creationId xmlns:a16="http://schemas.microsoft.com/office/drawing/2014/main" id="{A3A07E89-3258-9B4E-9B32-61EAFC21B481}"/>
              </a:ext>
            </a:extLst>
          </p:cNvPr>
          <p:cNvSpPr txBox="1"/>
          <p:nvPr/>
        </p:nvSpPr>
        <p:spPr>
          <a:xfrm>
            <a:off x="7401639" y="4597234"/>
            <a:ext cx="936154" cy="584775"/>
          </a:xfrm>
          <a:prstGeom prst="rect">
            <a:avLst/>
          </a:prstGeom>
          <a:noFill/>
        </p:spPr>
        <p:txBody>
          <a:bodyPr wrap="none">
            <a:spAutoFit/>
          </a:bodyPr>
          <a:lstStyle/>
          <a:p>
            <a:pPr algn="ctr" eaLnBrk="1" fontAlgn="auto" hangingPunct="1">
              <a:spcBef>
                <a:spcPts val="0"/>
              </a:spcBef>
              <a:spcAft>
                <a:spcPts val="0"/>
              </a:spcAft>
              <a:defRPr/>
            </a:pPr>
            <a:r>
              <a:rPr lang="id-ID" sz="1600" dirty="0">
                <a:latin typeface="+mj-lt"/>
              </a:rPr>
              <a:t> </a:t>
            </a:r>
            <a:r>
              <a:rPr lang="id-ID" sz="1600" dirty="0" err="1">
                <a:latin typeface="+mj-lt"/>
              </a:rPr>
              <a:t>Monthly</a:t>
            </a:r>
            <a:endParaRPr lang="id-ID" sz="1600" dirty="0">
              <a:latin typeface="+mj-lt"/>
            </a:endParaRPr>
          </a:p>
          <a:p>
            <a:pPr algn="ctr" eaLnBrk="1" fontAlgn="auto" hangingPunct="1">
              <a:spcBef>
                <a:spcPts val="0"/>
              </a:spcBef>
              <a:spcAft>
                <a:spcPts val="0"/>
              </a:spcAft>
              <a:defRPr/>
            </a:pPr>
            <a:r>
              <a:rPr lang="id-ID" sz="1600" dirty="0" err="1">
                <a:latin typeface="+mj-lt"/>
              </a:rPr>
              <a:t>Crime</a:t>
            </a:r>
            <a:endParaRPr lang="id-ID" sz="1600" dirty="0">
              <a:latin typeface="+mj-lt"/>
            </a:endParaRPr>
          </a:p>
        </p:txBody>
      </p:sp>
      <p:sp>
        <p:nvSpPr>
          <p:cNvPr id="75" name="TextBox 74">
            <a:extLst>
              <a:ext uri="{FF2B5EF4-FFF2-40B4-BE49-F238E27FC236}">
                <a16:creationId xmlns:a16="http://schemas.microsoft.com/office/drawing/2014/main" id="{F8FA8F96-C601-7C40-9C0D-96EBDC9512B2}"/>
              </a:ext>
            </a:extLst>
          </p:cNvPr>
          <p:cNvSpPr txBox="1"/>
          <p:nvPr/>
        </p:nvSpPr>
        <p:spPr>
          <a:xfrm>
            <a:off x="5178125" y="4577405"/>
            <a:ext cx="787396" cy="584775"/>
          </a:xfrm>
          <a:prstGeom prst="rect">
            <a:avLst/>
          </a:prstGeom>
          <a:noFill/>
        </p:spPr>
        <p:txBody>
          <a:bodyPr wrap="none">
            <a:spAutoFit/>
          </a:bodyPr>
          <a:lstStyle/>
          <a:p>
            <a:pPr algn="ctr" eaLnBrk="1" fontAlgn="auto" hangingPunct="1">
              <a:spcBef>
                <a:spcPts val="0"/>
              </a:spcBef>
              <a:spcAft>
                <a:spcPts val="0"/>
              </a:spcAft>
              <a:defRPr/>
            </a:pPr>
            <a:r>
              <a:rPr lang="id-ID" sz="1600" dirty="0">
                <a:latin typeface="+mj-lt"/>
              </a:rPr>
              <a:t> </a:t>
            </a:r>
            <a:r>
              <a:rPr lang="id-ID" sz="1600" dirty="0" err="1">
                <a:latin typeface="+mj-lt"/>
              </a:rPr>
              <a:t>Hourly</a:t>
            </a:r>
            <a:endParaRPr lang="id-ID" sz="1600" dirty="0">
              <a:latin typeface="+mj-lt"/>
            </a:endParaRPr>
          </a:p>
          <a:p>
            <a:pPr algn="ctr" eaLnBrk="1" fontAlgn="auto" hangingPunct="1">
              <a:spcBef>
                <a:spcPts val="0"/>
              </a:spcBef>
              <a:spcAft>
                <a:spcPts val="0"/>
              </a:spcAft>
              <a:defRPr/>
            </a:pPr>
            <a:r>
              <a:rPr lang="id-ID" sz="1600" dirty="0" err="1">
                <a:latin typeface="+mj-lt"/>
              </a:rPr>
              <a:t>Crime</a:t>
            </a:r>
            <a:endParaRPr lang="id-ID" sz="1600" dirty="0">
              <a:latin typeface="+mj-lt"/>
            </a:endParaRPr>
          </a:p>
        </p:txBody>
      </p:sp>
      <p:sp>
        <p:nvSpPr>
          <p:cNvPr id="76" name="TextBox 75">
            <a:extLst>
              <a:ext uri="{FF2B5EF4-FFF2-40B4-BE49-F238E27FC236}">
                <a16:creationId xmlns:a16="http://schemas.microsoft.com/office/drawing/2014/main" id="{1F710B4D-6733-6B4F-AFB0-63E23C7D8C3D}"/>
              </a:ext>
            </a:extLst>
          </p:cNvPr>
          <p:cNvSpPr txBox="1"/>
          <p:nvPr/>
        </p:nvSpPr>
        <p:spPr>
          <a:xfrm>
            <a:off x="2566128" y="4571816"/>
            <a:ext cx="1577996" cy="584775"/>
          </a:xfrm>
          <a:prstGeom prst="rect">
            <a:avLst/>
          </a:prstGeom>
          <a:noFill/>
        </p:spPr>
        <p:txBody>
          <a:bodyPr wrap="none">
            <a:spAutoFit/>
          </a:bodyPr>
          <a:lstStyle/>
          <a:p>
            <a:pPr algn="ctr" eaLnBrk="1" fontAlgn="auto" hangingPunct="1">
              <a:spcBef>
                <a:spcPts val="0"/>
              </a:spcBef>
              <a:spcAft>
                <a:spcPts val="0"/>
              </a:spcAft>
              <a:defRPr/>
            </a:pPr>
            <a:r>
              <a:rPr lang="id-ID" sz="1600" dirty="0" err="1">
                <a:latin typeface="+mj-lt"/>
              </a:rPr>
              <a:t>Downtown</a:t>
            </a:r>
            <a:r>
              <a:rPr lang="id-ID" sz="1600" dirty="0">
                <a:latin typeface="+mj-lt"/>
              </a:rPr>
              <a:t> vs.</a:t>
            </a:r>
          </a:p>
          <a:p>
            <a:pPr algn="ctr" eaLnBrk="1" fontAlgn="auto" hangingPunct="1">
              <a:spcBef>
                <a:spcPts val="0"/>
              </a:spcBef>
              <a:spcAft>
                <a:spcPts val="0"/>
              </a:spcAft>
              <a:defRPr/>
            </a:pPr>
            <a:r>
              <a:rPr lang="id-ID" sz="1600" dirty="0" err="1">
                <a:latin typeface="+mj-lt"/>
              </a:rPr>
              <a:t>Category</a:t>
            </a:r>
            <a:r>
              <a:rPr lang="id-ID" sz="1600" dirty="0">
                <a:latin typeface="+mj-lt"/>
              </a:rPr>
              <a:t> &amp; </a:t>
            </a:r>
            <a:r>
              <a:rPr lang="id-ID" sz="1600" dirty="0" err="1">
                <a:latin typeface="+mj-lt"/>
              </a:rPr>
              <a:t>Hour</a:t>
            </a:r>
            <a:endParaRPr lang="id-ID" sz="1600" dirty="0">
              <a:latin typeface="+mj-lt"/>
            </a:endParaRPr>
          </a:p>
        </p:txBody>
      </p:sp>
      <p:sp>
        <p:nvSpPr>
          <p:cNvPr id="31" name="TextBox 30">
            <a:extLst>
              <a:ext uri="{FF2B5EF4-FFF2-40B4-BE49-F238E27FC236}">
                <a16:creationId xmlns:a16="http://schemas.microsoft.com/office/drawing/2014/main" id="{40BA4CA5-F53B-644D-9F03-3485CBFE6671}"/>
              </a:ext>
            </a:extLst>
          </p:cNvPr>
          <p:cNvSpPr txBox="1"/>
          <p:nvPr/>
        </p:nvSpPr>
        <p:spPr>
          <a:xfrm>
            <a:off x="5669442" y="5381960"/>
            <a:ext cx="550151" cy="523220"/>
          </a:xfrm>
          <a:prstGeom prst="rect">
            <a:avLst/>
          </a:prstGeom>
          <a:noFill/>
        </p:spPr>
        <p:txBody>
          <a:bodyPr wrap="none" rtlCol="0">
            <a:spAutoFit/>
          </a:bodyPr>
          <a:lstStyle/>
          <a:p>
            <a:r>
              <a:rPr lang="en-ID" sz="2800" b="1" dirty="0">
                <a:solidFill>
                  <a:schemeClr val="accent6"/>
                </a:solidFill>
                <a:latin typeface="+mj-lt"/>
                <a:cs typeface="Poppins" panose="02000000000000000000" pitchFamily="2" charset="0"/>
              </a:rPr>
              <a:t>0</a:t>
            </a:r>
            <a:r>
              <a:rPr lang="en-US" altLang="zh-CN" sz="2800" b="1" dirty="0">
                <a:solidFill>
                  <a:schemeClr val="accent6"/>
                </a:solidFill>
                <a:latin typeface="+mj-lt"/>
                <a:cs typeface="Poppins" panose="02000000000000000000" pitchFamily="2" charset="0"/>
              </a:rPr>
              <a:t>5</a:t>
            </a:r>
            <a:endParaRPr lang="id-ID" sz="2800" b="1" dirty="0">
              <a:solidFill>
                <a:schemeClr val="accent6"/>
              </a:solidFill>
              <a:latin typeface="+mj-lt"/>
              <a:cs typeface="Poppins" panose="02000000000000000000" pitchFamily="2" charset="0"/>
            </a:endParaRPr>
          </a:p>
        </p:txBody>
      </p:sp>
      <p:sp>
        <p:nvSpPr>
          <p:cNvPr id="3" name="Rounded Rectangle 2">
            <a:extLst>
              <a:ext uri="{FF2B5EF4-FFF2-40B4-BE49-F238E27FC236}">
                <a16:creationId xmlns:a16="http://schemas.microsoft.com/office/drawing/2014/main" id="{77CE24AC-A8DF-3146-8234-D1A30A28AB8C}"/>
              </a:ext>
            </a:extLst>
          </p:cNvPr>
          <p:cNvSpPr/>
          <p:nvPr/>
        </p:nvSpPr>
        <p:spPr>
          <a:xfrm>
            <a:off x="2365513" y="2701286"/>
            <a:ext cx="7260359" cy="2630542"/>
          </a:xfrm>
          <a:prstGeom prst="roundRect">
            <a:avLst/>
          </a:prstGeom>
          <a:noFill/>
          <a:ln w="28575">
            <a:solidFill>
              <a:schemeClr val="accent2">
                <a:lumMod val="75000"/>
              </a:schemeClr>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CN"/>
          </a:p>
        </p:txBody>
      </p:sp>
      <p:sp>
        <p:nvSpPr>
          <p:cNvPr id="35" name="TextBox 34">
            <a:extLst>
              <a:ext uri="{FF2B5EF4-FFF2-40B4-BE49-F238E27FC236}">
                <a16:creationId xmlns:a16="http://schemas.microsoft.com/office/drawing/2014/main" id="{94618E42-7C9F-AA4B-8330-65D44562678C}"/>
              </a:ext>
            </a:extLst>
          </p:cNvPr>
          <p:cNvSpPr txBox="1"/>
          <p:nvPr/>
        </p:nvSpPr>
        <p:spPr>
          <a:xfrm>
            <a:off x="6254860" y="5455079"/>
            <a:ext cx="1402948" cy="400110"/>
          </a:xfrm>
          <a:prstGeom prst="rect">
            <a:avLst/>
          </a:prstGeom>
          <a:noFill/>
        </p:spPr>
        <p:txBody>
          <a:bodyPr wrap="none" rtlCol="0">
            <a:spAutoFit/>
          </a:bodyPr>
          <a:lstStyle/>
          <a:p>
            <a:r>
              <a:rPr lang="en-US" altLang="zh-CN" sz="2000" b="1" dirty="0">
                <a:latin typeface="+mj-lt"/>
                <a:cs typeface="Poppins" panose="02000000000000000000" pitchFamily="2" charset="0"/>
              </a:rPr>
              <a:t>Conclusion </a:t>
            </a:r>
          </a:p>
        </p:txBody>
      </p:sp>
    </p:spTree>
    <p:extLst>
      <p:ext uri="{BB962C8B-B14F-4D97-AF65-F5344CB8AC3E}">
        <p14:creationId xmlns:p14="http://schemas.microsoft.com/office/powerpoint/2010/main" val="3033625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6 District vs. Time </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94971637-EBD5-F14E-93C3-A0E0F7C4A078}"/>
              </a:ext>
            </a:extLst>
          </p:cNvPr>
          <p:cNvPicPr>
            <a:picLocks noChangeAspect="1"/>
          </p:cNvPicPr>
          <p:nvPr/>
        </p:nvPicPr>
        <p:blipFill>
          <a:blip r:embed="rId2"/>
          <a:stretch>
            <a:fillRect/>
          </a:stretch>
        </p:blipFill>
        <p:spPr>
          <a:xfrm>
            <a:off x="2305283" y="1352500"/>
            <a:ext cx="7581433" cy="3422986"/>
          </a:xfrm>
          <a:prstGeom prst="rect">
            <a:avLst/>
          </a:prstGeom>
        </p:spPr>
      </p:pic>
      <p:sp>
        <p:nvSpPr>
          <p:cNvPr id="5" name="Text Placeholder 3">
            <a:extLst>
              <a:ext uri="{FF2B5EF4-FFF2-40B4-BE49-F238E27FC236}">
                <a16:creationId xmlns:a16="http://schemas.microsoft.com/office/drawing/2014/main" id="{C219D1DE-BA43-8145-9168-456C15CAAC8C}"/>
              </a:ext>
            </a:extLst>
          </p:cNvPr>
          <p:cNvSpPr txBox="1">
            <a:spLocks/>
          </p:cNvSpPr>
          <p:nvPr/>
        </p:nvSpPr>
        <p:spPr>
          <a:xfrm>
            <a:off x="603906" y="4484126"/>
            <a:ext cx="12968034" cy="3262432"/>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342900" indent="-342900" algn="l" defTabSz="914400">
              <a:spcBef>
                <a:spcPct val="20000"/>
              </a:spcBef>
              <a:buFont typeface="Arial" panose="020B0604020202020204" pitchFamily="34" charset="0"/>
              <a:buChar char="•"/>
              <a:defRPr/>
            </a:pPr>
            <a:endParaRPr lang="en-US" sz="2000" b="0" dirty="0">
              <a:solidFill>
                <a:schemeClr val="accent6"/>
              </a:solidFill>
              <a:latin typeface="+mj-lt"/>
            </a:endParaRPr>
          </a:p>
          <a:p>
            <a:pPr marL="342900" indent="-342900" algn="l" defTabSz="914400">
              <a:spcBef>
                <a:spcPct val="20000"/>
              </a:spcBef>
              <a:buFont typeface="Arial" panose="020B0604020202020204" pitchFamily="34" charset="0"/>
              <a:buChar char="•"/>
              <a:defRPr/>
            </a:pPr>
            <a:r>
              <a:rPr lang="en-US" sz="2000" b="0" dirty="0">
                <a:solidFill>
                  <a:schemeClr val="accent6"/>
                </a:solidFill>
                <a:latin typeface="+mj-lt"/>
              </a:rPr>
              <a:t>Downtown Commercial with diverse population and business tends to provide opportunities for crimes.</a:t>
            </a:r>
            <a:r>
              <a:rPr lang="en-CN" sz="2000" b="0" dirty="0">
                <a:solidFill>
                  <a:schemeClr val="accent6"/>
                </a:solidFill>
                <a:latin typeface="+mj-lt"/>
              </a:rPr>
              <a:t> </a:t>
            </a:r>
          </a:p>
          <a:p>
            <a:pPr marL="342900" indent="-342900" algn="l" defTabSz="914400">
              <a:spcBef>
                <a:spcPct val="20000"/>
              </a:spcBef>
              <a:buFont typeface="Arial" panose="020B0604020202020204" pitchFamily="34" charset="0"/>
              <a:buChar char="•"/>
              <a:defRPr/>
            </a:pPr>
            <a:r>
              <a:rPr lang="en-US" sz="2000" b="0" dirty="0">
                <a:solidFill>
                  <a:schemeClr val="accent6"/>
                </a:solidFill>
                <a:latin typeface="+mj-lt"/>
              </a:rPr>
              <a:t>In most years except for 2016, the crime cases in Capitol hill was larger than that of Northgate. </a:t>
            </a:r>
          </a:p>
          <a:p>
            <a:pPr marL="342900" indent="-342900" algn="l" defTabSz="914400">
              <a:spcBef>
                <a:spcPct val="20000"/>
              </a:spcBef>
              <a:buFont typeface="Arial" panose="020B0604020202020204" pitchFamily="34" charset="0"/>
              <a:buChar char="•"/>
              <a:defRPr/>
            </a:pPr>
            <a:r>
              <a:rPr lang="en-US" sz="2000" b="0" dirty="0">
                <a:solidFill>
                  <a:schemeClr val="accent6"/>
                </a:solidFill>
                <a:latin typeface="+mj-lt"/>
              </a:rPr>
              <a:t>From 2008 to 2017, the overall crime rate showed an upward trend.</a:t>
            </a:r>
          </a:p>
          <a:p>
            <a:pPr marL="342900" indent="-342900" algn="l" defTabSz="914400">
              <a:spcBef>
                <a:spcPct val="20000"/>
              </a:spcBef>
              <a:buFont typeface="Arial" panose="020B0604020202020204" pitchFamily="34" charset="0"/>
              <a:buChar char="•"/>
              <a:defRPr/>
            </a:pPr>
            <a:r>
              <a:rPr lang="en-US" sz="2000" b="0" dirty="0">
                <a:solidFill>
                  <a:schemeClr val="accent6"/>
                </a:solidFill>
                <a:latin typeface="+mj-lt"/>
              </a:rPr>
              <a:t>The number of crimes in downtown increased year by year. Since 2018, this number has declined.</a:t>
            </a:r>
          </a:p>
          <a:p>
            <a:pPr marL="342900" indent="-342900" algn="l" defTabSz="914400">
              <a:spcBef>
                <a:spcPct val="20000"/>
              </a:spcBef>
              <a:buFont typeface="Arial" panose="020B0604020202020204" pitchFamily="34" charset="0"/>
              <a:buChar char="•"/>
              <a:defRPr/>
            </a:pPr>
            <a:endParaRPr lang="en-CN" sz="2000" b="0" dirty="0">
              <a:solidFill>
                <a:schemeClr val="accent6"/>
              </a:solidFill>
              <a:latin typeface="+mj-lt"/>
            </a:endParaRPr>
          </a:p>
          <a:p>
            <a:pPr marL="342900" indent="-342900" algn="l" defTabSz="914400">
              <a:spcBef>
                <a:spcPct val="20000"/>
              </a:spcBef>
              <a:buFont typeface="Arial" panose="020B0604020202020204" pitchFamily="34" charset="0"/>
              <a:buChar char="•"/>
              <a:defRPr/>
            </a:pPr>
            <a:endParaRPr lang="en-US" sz="2000" b="0" dirty="0">
              <a:solidFill>
                <a:schemeClr val="accent6"/>
              </a:solidFill>
              <a:latin typeface="+mj-lt"/>
            </a:endParaRPr>
          </a:p>
          <a:p>
            <a:pPr marL="342900" indent="-342900" algn="l" defTabSz="914400">
              <a:spcBef>
                <a:spcPct val="20000"/>
              </a:spcBef>
              <a:buFont typeface="Arial" panose="020B0604020202020204" pitchFamily="34" charset="0"/>
              <a:buChar char="•"/>
              <a:defRPr/>
            </a:pPr>
            <a:endParaRPr lang="en-US" sz="2000" b="0" dirty="0">
              <a:solidFill>
                <a:schemeClr val="accent6"/>
              </a:solidFill>
            </a:endParaRPr>
          </a:p>
          <a:p>
            <a:pPr marL="342900" indent="-342900" algn="l" defTabSz="914400">
              <a:spcBef>
                <a:spcPct val="20000"/>
              </a:spcBef>
              <a:buFont typeface="Arial" panose="020B0604020202020204" pitchFamily="34" charset="0"/>
              <a:buChar char="•"/>
              <a:defRPr/>
            </a:pPr>
            <a:endParaRPr lang="en-US" sz="2000" b="0" dirty="0">
              <a:solidFill>
                <a:schemeClr val="accent6"/>
              </a:solidFill>
              <a:latin typeface="+mj-lt"/>
            </a:endParaRPr>
          </a:p>
        </p:txBody>
      </p:sp>
    </p:spTree>
    <p:extLst>
      <p:ext uri="{BB962C8B-B14F-4D97-AF65-F5344CB8AC3E}">
        <p14:creationId xmlns:p14="http://schemas.microsoft.com/office/powerpoint/2010/main" val="2784716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6 District vs. Time </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5F5ADB0C-66B6-294B-B307-E33E4A740FF1}"/>
              </a:ext>
            </a:extLst>
          </p:cNvPr>
          <p:cNvPicPr>
            <a:picLocks noChangeAspect="1"/>
          </p:cNvPicPr>
          <p:nvPr/>
        </p:nvPicPr>
        <p:blipFill>
          <a:blip r:embed="rId2"/>
          <a:stretch>
            <a:fillRect/>
          </a:stretch>
        </p:blipFill>
        <p:spPr>
          <a:xfrm>
            <a:off x="1798930" y="1383514"/>
            <a:ext cx="8078049" cy="3259878"/>
          </a:xfrm>
          <a:prstGeom prst="rect">
            <a:avLst/>
          </a:prstGeom>
        </p:spPr>
      </p:pic>
      <p:sp>
        <p:nvSpPr>
          <p:cNvPr id="7" name="Text Placeholder 3">
            <a:extLst>
              <a:ext uri="{FF2B5EF4-FFF2-40B4-BE49-F238E27FC236}">
                <a16:creationId xmlns:a16="http://schemas.microsoft.com/office/drawing/2014/main" id="{358AAC53-FA6C-7341-BE72-ACD292539097}"/>
              </a:ext>
            </a:extLst>
          </p:cNvPr>
          <p:cNvSpPr txBox="1">
            <a:spLocks/>
          </p:cNvSpPr>
          <p:nvPr/>
        </p:nvSpPr>
        <p:spPr>
          <a:xfrm>
            <a:off x="1465277" y="4908887"/>
            <a:ext cx="8949384" cy="2708434"/>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342900" indent="-342900" algn="l">
              <a:buFont typeface="Arial" panose="020B0604020202020204" pitchFamily="34" charset="0"/>
              <a:buChar char="•"/>
            </a:pPr>
            <a:r>
              <a:rPr lang="en-US" sz="2000" b="0" dirty="0">
                <a:solidFill>
                  <a:schemeClr val="accent6"/>
                </a:solidFill>
                <a:latin typeface="+mj-lt"/>
              </a:rPr>
              <a:t>Downtown Commercial: the crime rate continued to increase from 6 a.m. until it reached its peak around 12 p.m. and continued until about 6 p.m. </a:t>
            </a:r>
          </a:p>
          <a:p>
            <a:pPr marL="342900" indent="-342900" algn="l">
              <a:buFont typeface="Arial" panose="020B0604020202020204" pitchFamily="34" charset="0"/>
              <a:buChar char="•"/>
            </a:pPr>
            <a:r>
              <a:rPr lang="en-US" sz="2000" b="0" dirty="0">
                <a:solidFill>
                  <a:schemeClr val="accent6"/>
                </a:solidFill>
                <a:latin typeface="+mj-lt"/>
              </a:rPr>
              <a:t>After 6 p.m., the crime rate has declined, possibly because people in the city center come home from work and the population density has dropped rapidly.</a:t>
            </a:r>
            <a:endParaRPr lang="en-CN" sz="2000" b="0" dirty="0">
              <a:solidFill>
                <a:schemeClr val="accent6"/>
              </a:solidFill>
              <a:latin typeface="+mj-lt"/>
            </a:endParaRPr>
          </a:p>
          <a:p>
            <a:pPr marL="342900" indent="-342900" algn="l" defTabSz="914400">
              <a:spcBef>
                <a:spcPct val="20000"/>
              </a:spcBef>
              <a:buFont typeface="Arial" panose="020B0604020202020204" pitchFamily="34" charset="0"/>
              <a:buChar char="•"/>
              <a:defRPr/>
            </a:pPr>
            <a:endParaRPr lang="en-CN" sz="2000" b="0" dirty="0">
              <a:solidFill>
                <a:schemeClr val="accent6"/>
              </a:solidFill>
              <a:latin typeface="+mj-lt"/>
            </a:endParaRPr>
          </a:p>
          <a:p>
            <a:pPr marL="342900" indent="-342900" algn="l" defTabSz="914400">
              <a:spcBef>
                <a:spcPct val="20000"/>
              </a:spcBef>
              <a:buFont typeface="Arial" panose="020B0604020202020204" pitchFamily="34" charset="0"/>
              <a:buChar char="•"/>
              <a:defRPr/>
            </a:pPr>
            <a:endParaRPr lang="en-US" sz="2000" b="0" dirty="0">
              <a:solidFill>
                <a:schemeClr val="accent6"/>
              </a:solidFill>
              <a:latin typeface="+mj-lt"/>
            </a:endParaRPr>
          </a:p>
          <a:p>
            <a:pPr marL="342900" indent="-342900" algn="l" defTabSz="914400">
              <a:spcBef>
                <a:spcPct val="20000"/>
              </a:spcBef>
              <a:buFont typeface="Arial" panose="020B0604020202020204" pitchFamily="34" charset="0"/>
              <a:buChar char="•"/>
              <a:defRPr/>
            </a:pPr>
            <a:endParaRPr lang="en-US" sz="2000" b="0" dirty="0">
              <a:solidFill>
                <a:schemeClr val="accent6"/>
              </a:solidFill>
            </a:endParaRPr>
          </a:p>
          <a:p>
            <a:pPr marL="342900" indent="-342900" algn="l" defTabSz="914400">
              <a:spcBef>
                <a:spcPct val="20000"/>
              </a:spcBef>
              <a:buFont typeface="Arial" panose="020B0604020202020204" pitchFamily="34" charset="0"/>
              <a:buChar char="•"/>
              <a:defRPr/>
            </a:pPr>
            <a:endParaRPr lang="en-US" sz="2000" b="0" dirty="0">
              <a:solidFill>
                <a:schemeClr val="accent6"/>
              </a:solidFill>
              <a:latin typeface="+mj-lt"/>
            </a:endParaRPr>
          </a:p>
        </p:txBody>
      </p:sp>
      <p:sp>
        <p:nvSpPr>
          <p:cNvPr id="8" name="Rectangle 7">
            <a:extLst>
              <a:ext uri="{FF2B5EF4-FFF2-40B4-BE49-F238E27FC236}">
                <a16:creationId xmlns:a16="http://schemas.microsoft.com/office/drawing/2014/main" id="{4C31B002-D6AA-0741-B3E6-460DA88946B9}"/>
              </a:ext>
            </a:extLst>
          </p:cNvPr>
          <p:cNvSpPr/>
          <p:nvPr/>
        </p:nvSpPr>
        <p:spPr>
          <a:xfrm>
            <a:off x="8366953" y="2104250"/>
            <a:ext cx="1723697" cy="220717"/>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sz="2800"/>
          </a:p>
        </p:txBody>
      </p:sp>
    </p:spTree>
    <p:extLst>
      <p:ext uri="{BB962C8B-B14F-4D97-AF65-F5344CB8AC3E}">
        <p14:creationId xmlns:p14="http://schemas.microsoft.com/office/powerpoint/2010/main" val="3167886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6 District vs. Time </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5F5ADB0C-66B6-294B-B307-E33E4A740FF1}"/>
              </a:ext>
            </a:extLst>
          </p:cNvPr>
          <p:cNvPicPr>
            <a:picLocks noChangeAspect="1"/>
          </p:cNvPicPr>
          <p:nvPr/>
        </p:nvPicPr>
        <p:blipFill>
          <a:blip r:embed="rId2"/>
          <a:stretch>
            <a:fillRect/>
          </a:stretch>
        </p:blipFill>
        <p:spPr>
          <a:xfrm>
            <a:off x="2056975" y="1383514"/>
            <a:ext cx="8078049" cy="3259878"/>
          </a:xfrm>
          <a:prstGeom prst="rect">
            <a:avLst/>
          </a:prstGeom>
        </p:spPr>
      </p:pic>
      <p:sp>
        <p:nvSpPr>
          <p:cNvPr id="7" name="Text Placeholder 3">
            <a:extLst>
              <a:ext uri="{FF2B5EF4-FFF2-40B4-BE49-F238E27FC236}">
                <a16:creationId xmlns:a16="http://schemas.microsoft.com/office/drawing/2014/main" id="{358AAC53-FA6C-7341-BE72-ACD292539097}"/>
              </a:ext>
            </a:extLst>
          </p:cNvPr>
          <p:cNvSpPr txBox="1">
            <a:spLocks/>
          </p:cNvSpPr>
          <p:nvPr/>
        </p:nvSpPr>
        <p:spPr>
          <a:xfrm>
            <a:off x="1205166" y="4744193"/>
            <a:ext cx="10016510" cy="2585323"/>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342900" indent="-342900" algn="l">
              <a:buFont typeface="Arial" panose="020B0604020202020204" pitchFamily="34" charset="0"/>
              <a:buChar char="•"/>
            </a:pPr>
            <a:r>
              <a:rPr lang="en-US" sz="2000" b="0" dirty="0">
                <a:solidFill>
                  <a:schemeClr val="accent6"/>
                </a:solidFill>
                <a:latin typeface="+mj-lt"/>
              </a:rPr>
              <a:t>For Capitol Hill and Northgate, the number of crimes has gradually increased from 5am without significant decline. </a:t>
            </a:r>
          </a:p>
          <a:p>
            <a:pPr marL="342900" indent="-342900" algn="l">
              <a:buFont typeface="Arial" panose="020B0604020202020204" pitchFamily="34" charset="0"/>
              <a:buChar char="•"/>
            </a:pPr>
            <a:r>
              <a:rPr lang="en-US" sz="2000" b="0" dirty="0">
                <a:solidFill>
                  <a:schemeClr val="accent6"/>
                </a:solidFill>
                <a:latin typeface="+mj-lt"/>
              </a:rPr>
              <a:t>Capitol Hill is the seat of US government agencies</a:t>
            </a:r>
            <a:r>
              <a:rPr lang="en-CN" sz="2000" b="0" dirty="0">
                <a:solidFill>
                  <a:schemeClr val="accent6"/>
                </a:solidFill>
                <a:latin typeface="+mj-lt"/>
              </a:rPr>
              <a:t> </a:t>
            </a:r>
            <a:r>
              <a:rPr lang="en-US" sz="2000" b="0" dirty="0">
                <a:solidFill>
                  <a:schemeClr val="accent6"/>
                </a:solidFill>
                <a:latin typeface="+mj-lt"/>
              </a:rPr>
              <a:t>with a very high crime rate at midnight. </a:t>
            </a:r>
          </a:p>
          <a:p>
            <a:pPr marL="342900" indent="-342900" algn="l">
              <a:buFont typeface="Arial" panose="020B0604020202020204" pitchFamily="34" charset="0"/>
              <a:buChar char="•"/>
            </a:pPr>
            <a:r>
              <a:rPr lang="en-US" sz="2000" b="0" dirty="0">
                <a:solidFill>
                  <a:schemeClr val="accent6"/>
                </a:solidFill>
                <a:latin typeface="+mj-lt"/>
              </a:rPr>
              <a:t>Northgate is named after and surrounds the first Northgate Mall, so Northgate has a higher crime rate as a commercial center. </a:t>
            </a:r>
            <a:endParaRPr lang="en-CN" sz="2000" b="0" dirty="0">
              <a:solidFill>
                <a:schemeClr val="accent6"/>
              </a:solidFill>
              <a:latin typeface="+mj-lt"/>
            </a:endParaRPr>
          </a:p>
          <a:p>
            <a:pPr marL="342900" indent="-342900" algn="l">
              <a:buFont typeface="Arial" panose="020B0604020202020204" pitchFamily="34" charset="0"/>
              <a:buChar char="•"/>
            </a:pPr>
            <a:endParaRPr lang="en-US" sz="2000" b="0" dirty="0">
              <a:solidFill>
                <a:schemeClr val="accent6"/>
              </a:solidFill>
              <a:latin typeface="+mj-lt"/>
            </a:endParaRPr>
          </a:p>
          <a:p>
            <a:pPr marL="342900" indent="-342900" algn="l" defTabSz="914400">
              <a:spcBef>
                <a:spcPct val="20000"/>
              </a:spcBef>
              <a:buFont typeface="Arial" panose="020B0604020202020204" pitchFamily="34" charset="0"/>
              <a:buChar char="•"/>
              <a:defRPr/>
            </a:pPr>
            <a:endParaRPr lang="en-US" sz="2000" b="0" dirty="0">
              <a:solidFill>
                <a:schemeClr val="accent6"/>
              </a:solidFill>
            </a:endParaRPr>
          </a:p>
          <a:p>
            <a:pPr marL="342900" indent="-342900" algn="l" defTabSz="914400">
              <a:spcBef>
                <a:spcPct val="20000"/>
              </a:spcBef>
              <a:buFont typeface="Arial" panose="020B0604020202020204" pitchFamily="34" charset="0"/>
              <a:buChar char="•"/>
              <a:defRPr/>
            </a:pPr>
            <a:endParaRPr lang="en-US" sz="2000" b="0" dirty="0">
              <a:solidFill>
                <a:schemeClr val="accent6"/>
              </a:solidFill>
              <a:latin typeface="+mj-lt"/>
            </a:endParaRPr>
          </a:p>
        </p:txBody>
      </p:sp>
      <p:sp>
        <p:nvSpPr>
          <p:cNvPr id="8" name="Rectangle 7">
            <a:extLst>
              <a:ext uri="{FF2B5EF4-FFF2-40B4-BE49-F238E27FC236}">
                <a16:creationId xmlns:a16="http://schemas.microsoft.com/office/drawing/2014/main" id="{4C31B002-D6AA-0741-B3E6-460DA88946B9}"/>
              </a:ext>
            </a:extLst>
          </p:cNvPr>
          <p:cNvSpPr/>
          <p:nvPr/>
        </p:nvSpPr>
        <p:spPr>
          <a:xfrm>
            <a:off x="8552693" y="1750786"/>
            <a:ext cx="1510026" cy="363022"/>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sz="2800"/>
          </a:p>
        </p:txBody>
      </p:sp>
    </p:spTree>
    <p:extLst>
      <p:ext uri="{BB962C8B-B14F-4D97-AF65-F5344CB8AC3E}">
        <p14:creationId xmlns:p14="http://schemas.microsoft.com/office/powerpoint/2010/main" val="3620454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6 District vs. Category </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 name="Picture 6">
            <a:extLst>
              <a:ext uri="{FF2B5EF4-FFF2-40B4-BE49-F238E27FC236}">
                <a16:creationId xmlns:a16="http://schemas.microsoft.com/office/drawing/2014/main" id="{8F4B8011-8468-D445-8D1F-646958643FA7}"/>
              </a:ext>
            </a:extLst>
          </p:cNvPr>
          <p:cNvPicPr>
            <a:picLocks noChangeAspect="1"/>
          </p:cNvPicPr>
          <p:nvPr/>
        </p:nvPicPr>
        <p:blipFill>
          <a:blip r:embed="rId2"/>
          <a:stretch>
            <a:fillRect/>
          </a:stretch>
        </p:blipFill>
        <p:spPr>
          <a:xfrm>
            <a:off x="696707" y="3867245"/>
            <a:ext cx="5792326" cy="2199145"/>
          </a:xfrm>
          <a:prstGeom prst="rect">
            <a:avLst/>
          </a:prstGeom>
        </p:spPr>
      </p:pic>
      <p:pic>
        <p:nvPicPr>
          <p:cNvPr id="2" name="Picture 1">
            <a:extLst>
              <a:ext uri="{FF2B5EF4-FFF2-40B4-BE49-F238E27FC236}">
                <a16:creationId xmlns:a16="http://schemas.microsoft.com/office/drawing/2014/main" id="{EB40A113-7F37-6B45-A049-484E23852FD6}"/>
              </a:ext>
            </a:extLst>
          </p:cNvPr>
          <p:cNvPicPr>
            <a:picLocks noChangeAspect="1"/>
          </p:cNvPicPr>
          <p:nvPr/>
        </p:nvPicPr>
        <p:blipFill>
          <a:blip r:embed="rId3"/>
          <a:stretch>
            <a:fillRect/>
          </a:stretch>
        </p:blipFill>
        <p:spPr>
          <a:xfrm>
            <a:off x="696706" y="1496920"/>
            <a:ext cx="5792326" cy="2119655"/>
          </a:xfrm>
          <a:prstGeom prst="rect">
            <a:avLst/>
          </a:prstGeom>
        </p:spPr>
      </p:pic>
      <p:sp>
        <p:nvSpPr>
          <p:cNvPr id="6" name="Text Placeholder 3">
            <a:extLst>
              <a:ext uri="{FF2B5EF4-FFF2-40B4-BE49-F238E27FC236}">
                <a16:creationId xmlns:a16="http://schemas.microsoft.com/office/drawing/2014/main" id="{56510DFA-701E-924C-B507-C7B16DFD04E8}"/>
              </a:ext>
            </a:extLst>
          </p:cNvPr>
          <p:cNvSpPr txBox="1">
            <a:spLocks/>
          </p:cNvSpPr>
          <p:nvPr/>
        </p:nvSpPr>
        <p:spPr>
          <a:xfrm>
            <a:off x="6714642" y="2110611"/>
            <a:ext cx="4780651" cy="4230389"/>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342900" indent="-342900" algn="l">
              <a:lnSpc>
                <a:spcPct val="150000"/>
              </a:lnSpc>
              <a:buFont typeface="Arial" panose="020B0604020202020204" pitchFamily="34" charset="0"/>
              <a:buChar char="•"/>
            </a:pPr>
            <a:r>
              <a:rPr lang="en-US" sz="2000" b="0" dirty="0">
                <a:solidFill>
                  <a:schemeClr val="accent6"/>
                </a:solidFill>
                <a:latin typeface="+mj-lt"/>
              </a:rPr>
              <a:t>Property crimes accounted for the largest share, with Northgate's property crime rate reaching 74%. </a:t>
            </a:r>
          </a:p>
          <a:p>
            <a:pPr marL="342900" indent="-342900" algn="l">
              <a:lnSpc>
                <a:spcPct val="150000"/>
              </a:lnSpc>
              <a:buFont typeface="Arial" panose="020B0604020202020204" pitchFamily="34" charset="0"/>
              <a:buChar char="•"/>
            </a:pPr>
            <a:endParaRPr lang="en-US" sz="2000" b="0" dirty="0">
              <a:solidFill>
                <a:schemeClr val="accent6"/>
              </a:solidFill>
              <a:latin typeface="+mj-lt"/>
            </a:endParaRPr>
          </a:p>
          <a:p>
            <a:pPr marL="342900" indent="-342900" algn="l">
              <a:lnSpc>
                <a:spcPct val="150000"/>
              </a:lnSpc>
              <a:buFont typeface="Arial" panose="020B0604020202020204" pitchFamily="34" charset="0"/>
              <a:buChar char="•"/>
            </a:pPr>
            <a:r>
              <a:rPr lang="en-US" sz="2000" b="0" dirty="0">
                <a:solidFill>
                  <a:schemeClr val="accent6"/>
                </a:solidFill>
                <a:latin typeface="+mj-lt"/>
              </a:rPr>
              <a:t>In Northgate and Downtown Commercial, the number of person and society crime cases are almost the same. </a:t>
            </a:r>
            <a:endParaRPr lang="en-CN" sz="2000" b="0" dirty="0">
              <a:solidFill>
                <a:schemeClr val="accent6"/>
              </a:solidFill>
              <a:latin typeface="+mj-lt"/>
            </a:endParaRPr>
          </a:p>
          <a:p>
            <a:pPr marL="342900" indent="-342900" algn="l" defTabSz="914400">
              <a:lnSpc>
                <a:spcPct val="150000"/>
              </a:lnSpc>
              <a:spcBef>
                <a:spcPct val="20000"/>
              </a:spcBef>
              <a:buFont typeface="Arial" panose="020B0604020202020204" pitchFamily="34" charset="0"/>
              <a:buChar char="•"/>
              <a:defRPr/>
            </a:pPr>
            <a:endParaRPr lang="en-US" sz="2000" b="0" dirty="0">
              <a:solidFill>
                <a:schemeClr val="accent6"/>
              </a:solidFill>
              <a:latin typeface="+mj-lt"/>
            </a:endParaRPr>
          </a:p>
          <a:p>
            <a:pPr marL="342900" indent="-342900" algn="l" defTabSz="914400">
              <a:lnSpc>
                <a:spcPct val="150000"/>
              </a:lnSpc>
              <a:spcBef>
                <a:spcPct val="20000"/>
              </a:spcBef>
              <a:buFont typeface="Arial" panose="020B0604020202020204" pitchFamily="34" charset="0"/>
              <a:buChar char="•"/>
              <a:defRPr/>
            </a:pPr>
            <a:endParaRPr lang="en-US" sz="2000" b="0" dirty="0">
              <a:solidFill>
                <a:schemeClr val="accent6"/>
              </a:solidFill>
              <a:latin typeface="+mj-lt"/>
            </a:endParaRPr>
          </a:p>
        </p:txBody>
      </p:sp>
    </p:spTree>
    <p:extLst>
      <p:ext uri="{BB962C8B-B14F-4D97-AF65-F5344CB8AC3E}">
        <p14:creationId xmlns:p14="http://schemas.microsoft.com/office/powerpoint/2010/main" val="2367603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AC35926D-2979-46C2-B8FD-1698CB2C7E66}"/>
              </a:ext>
            </a:extLst>
          </p:cNvPr>
          <p:cNvSpPr>
            <a:spLocks noGrp="1"/>
          </p:cNvSpPr>
          <p:nvPr>
            <p:ph type="body" sz="quarter" idx="10"/>
          </p:nvPr>
        </p:nvSpPr>
        <p:spPr/>
        <p:txBody>
          <a:bodyPr/>
          <a:lstStyle/>
          <a:p>
            <a:r>
              <a:rPr lang="id-ID" dirty="0">
                <a:cs typeface="Poppins" panose="02000000000000000000" pitchFamily="2" charset="0"/>
              </a:rPr>
              <a:t>04 </a:t>
            </a:r>
            <a:r>
              <a:rPr lang="id-ID" dirty="0" err="1">
                <a:cs typeface="Poppins" panose="02000000000000000000" pitchFamily="2" charset="0"/>
              </a:rPr>
              <a:t>Unsupervised</a:t>
            </a:r>
            <a:r>
              <a:rPr lang="id-ID" dirty="0">
                <a:cs typeface="Poppins" panose="02000000000000000000" pitchFamily="2" charset="0"/>
              </a:rPr>
              <a:t> </a:t>
            </a:r>
            <a:r>
              <a:rPr lang="id-ID" dirty="0" err="1">
                <a:cs typeface="Poppins" panose="02000000000000000000" pitchFamily="2" charset="0"/>
              </a:rPr>
              <a:t>Learning</a:t>
            </a:r>
            <a:r>
              <a:rPr lang="id-ID" dirty="0">
                <a:cs typeface="Poppins" panose="02000000000000000000" pitchFamily="2" charset="0"/>
              </a:rPr>
              <a:t> – </a:t>
            </a:r>
            <a:r>
              <a:rPr lang="id-ID" dirty="0" err="1">
                <a:cs typeface="Poppins" panose="02000000000000000000" pitchFamily="2" charset="0"/>
              </a:rPr>
              <a:t>K</a:t>
            </a:r>
            <a:r>
              <a:rPr lang="id-ID" dirty="0">
                <a:cs typeface="Poppins" panose="02000000000000000000" pitchFamily="2" charset="0"/>
              </a:rPr>
              <a:t> </a:t>
            </a:r>
            <a:r>
              <a:rPr lang="id-ID" dirty="0" err="1">
                <a:cs typeface="Poppins" panose="02000000000000000000" pitchFamily="2" charset="0"/>
              </a:rPr>
              <a:t>Means</a:t>
            </a:r>
            <a:endParaRPr lang="en-ID" dirty="0"/>
          </a:p>
        </p:txBody>
      </p:sp>
      <p:sp>
        <p:nvSpPr>
          <p:cNvPr id="4" name="TextBox 3">
            <a:extLst>
              <a:ext uri="{FF2B5EF4-FFF2-40B4-BE49-F238E27FC236}">
                <a16:creationId xmlns:a16="http://schemas.microsoft.com/office/drawing/2014/main" id="{333B6041-EA38-8F40-A617-2BA8313A846C}"/>
              </a:ext>
            </a:extLst>
          </p:cNvPr>
          <p:cNvSpPr txBox="1"/>
          <p:nvPr/>
        </p:nvSpPr>
        <p:spPr>
          <a:xfrm>
            <a:off x="893165" y="1345886"/>
            <a:ext cx="10405669" cy="400110"/>
          </a:xfrm>
          <a:prstGeom prst="rect">
            <a:avLst/>
          </a:prstGeom>
          <a:noFill/>
        </p:spPr>
        <p:txBody>
          <a:bodyPr wrap="none" rtlCol="0">
            <a:spAutoFit/>
          </a:bodyPr>
          <a:lstStyle/>
          <a:p>
            <a:r>
              <a:rPr lang="en-US" sz="2000" dirty="0">
                <a:solidFill>
                  <a:schemeClr val="accent6"/>
                </a:solidFill>
                <a:latin typeface="+mj-lt"/>
              </a:rPr>
              <a:t>Apply Spark ML clustering algorithm to cluster the spatial data, then visualize the clustering results</a:t>
            </a:r>
            <a:endParaRPr lang="en-CN" sz="2000" dirty="0">
              <a:solidFill>
                <a:schemeClr val="accent6"/>
              </a:solidFill>
              <a:latin typeface="+mj-lt"/>
            </a:endParaRPr>
          </a:p>
        </p:txBody>
      </p:sp>
      <p:pic>
        <p:nvPicPr>
          <p:cNvPr id="5" name="Picture 4">
            <a:extLst>
              <a:ext uri="{FF2B5EF4-FFF2-40B4-BE49-F238E27FC236}">
                <a16:creationId xmlns:a16="http://schemas.microsoft.com/office/drawing/2014/main" id="{BBCF219E-3B17-D14B-8AD4-BE410CF20CEC}"/>
              </a:ext>
            </a:extLst>
          </p:cNvPr>
          <p:cNvPicPr>
            <a:picLocks noChangeAspect="1"/>
          </p:cNvPicPr>
          <p:nvPr/>
        </p:nvPicPr>
        <p:blipFill>
          <a:blip r:embed="rId2"/>
          <a:stretch>
            <a:fillRect/>
          </a:stretch>
        </p:blipFill>
        <p:spPr>
          <a:xfrm>
            <a:off x="612229" y="1949114"/>
            <a:ext cx="6337726" cy="3563000"/>
          </a:xfrm>
          <a:prstGeom prst="rect">
            <a:avLst/>
          </a:prstGeom>
        </p:spPr>
      </p:pic>
      <p:sp>
        <p:nvSpPr>
          <p:cNvPr id="7" name="TextBox 6">
            <a:extLst>
              <a:ext uri="{FF2B5EF4-FFF2-40B4-BE49-F238E27FC236}">
                <a16:creationId xmlns:a16="http://schemas.microsoft.com/office/drawing/2014/main" id="{88AB94BD-47D2-CB42-AAB3-1FF12EC9FDD3}"/>
              </a:ext>
            </a:extLst>
          </p:cNvPr>
          <p:cNvSpPr txBox="1"/>
          <p:nvPr/>
        </p:nvSpPr>
        <p:spPr>
          <a:xfrm>
            <a:off x="1014034" y="5715232"/>
            <a:ext cx="5539145" cy="400110"/>
          </a:xfrm>
          <a:prstGeom prst="rect">
            <a:avLst/>
          </a:prstGeom>
          <a:noFill/>
        </p:spPr>
        <p:txBody>
          <a:bodyPr wrap="none" rtlCol="0">
            <a:spAutoFit/>
          </a:bodyPr>
          <a:lstStyle/>
          <a:p>
            <a:r>
              <a:rPr lang="en-US" sz="2000" dirty="0">
                <a:solidFill>
                  <a:schemeClr val="accent6"/>
                </a:solidFill>
                <a:latin typeface="+mj-lt"/>
              </a:rPr>
              <a:t>Subset the data and dropped outliers and null value</a:t>
            </a:r>
            <a:endParaRPr lang="en-CN" sz="2000" dirty="0">
              <a:solidFill>
                <a:schemeClr val="accent6"/>
              </a:solidFill>
              <a:latin typeface="+mj-lt"/>
            </a:endParaRPr>
          </a:p>
        </p:txBody>
      </p:sp>
      <p:pic>
        <p:nvPicPr>
          <p:cNvPr id="6" name="Picture 5">
            <a:extLst>
              <a:ext uri="{FF2B5EF4-FFF2-40B4-BE49-F238E27FC236}">
                <a16:creationId xmlns:a16="http://schemas.microsoft.com/office/drawing/2014/main" id="{A42CDD47-57BA-9A4A-9683-B208B090B517}"/>
              </a:ext>
            </a:extLst>
          </p:cNvPr>
          <p:cNvPicPr>
            <a:picLocks noChangeAspect="1"/>
          </p:cNvPicPr>
          <p:nvPr/>
        </p:nvPicPr>
        <p:blipFill>
          <a:blip r:embed="rId3"/>
          <a:stretch>
            <a:fillRect/>
          </a:stretch>
        </p:blipFill>
        <p:spPr>
          <a:xfrm>
            <a:off x="7261956" y="1949114"/>
            <a:ext cx="3904626" cy="2986909"/>
          </a:xfrm>
          <a:prstGeom prst="rect">
            <a:avLst/>
          </a:prstGeom>
        </p:spPr>
      </p:pic>
      <p:sp>
        <p:nvSpPr>
          <p:cNvPr id="9" name="TextBox 8">
            <a:extLst>
              <a:ext uri="{FF2B5EF4-FFF2-40B4-BE49-F238E27FC236}">
                <a16:creationId xmlns:a16="http://schemas.microsoft.com/office/drawing/2014/main" id="{C2DC9F02-EED6-3F41-8E11-88D40D1FEA0C}"/>
              </a:ext>
            </a:extLst>
          </p:cNvPr>
          <p:cNvSpPr txBox="1"/>
          <p:nvPr/>
        </p:nvSpPr>
        <p:spPr>
          <a:xfrm>
            <a:off x="7583975" y="5032145"/>
            <a:ext cx="3582607" cy="1015663"/>
          </a:xfrm>
          <a:prstGeom prst="rect">
            <a:avLst/>
          </a:prstGeom>
          <a:noFill/>
        </p:spPr>
        <p:txBody>
          <a:bodyPr wrap="square" rtlCol="0">
            <a:spAutoFit/>
          </a:bodyPr>
          <a:lstStyle/>
          <a:p>
            <a:r>
              <a:rPr lang="en-US" sz="2000" dirty="0">
                <a:solidFill>
                  <a:schemeClr val="accent6"/>
                </a:solidFill>
                <a:latin typeface="+mj-lt"/>
              </a:rPr>
              <a:t>Post computational costs of different Ks to choose optimal K, try K = 5, K = 7, K = 11</a:t>
            </a:r>
          </a:p>
        </p:txBody>
      </p:sp>
      <p:cxnSp>
        <p:nvCxnSpPr>
          <p:cNvPr id="10" name="Straight Connector 9">
            <a:extLst>
              <a:ext uri="{FF2B5EF4-FFF2-40B4-BE49-F238E27FC236}">
                <a16:creationId xmlns:a16="http://schemas.microsoft.com/office/drawing/2014/main" id="{EF47083C-5D09-184B-80B9-0120D66FAB96}"/>
              </a:ext>
            </a:extLst>
          </p:cNvPr>
          <p:cNvCxnSpPr/>
          <p:nvPr/>
        </p:nvCxnSpPr>
        <p:spPr>
          <a:xfrm>
            <a:off x="8355724" y="3216166"/>
            <a:ext cx="0" cy="1387365"/>
          </a:xfrm>
          <a:prstGeom prst="line">
            <a:avLst/>
          </a:prstGeom>
          <a:ln w="19050">
            <a:solidFill>
              <a:srgbClr val="FF0000"/>
            </a:solidFill>
            <a:prstDash val="sys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CAA91927-A210-BC42-BB9D-8F1245AAE97A}"/>
              </a:ext>
            </a:extLst>
          </p:cNvPr>
          <p:cNvCxnSpPr/>
          <p:nvPr/>
        </p:nvCxnSpPr>
        <p:spPr>
          <a:xfrm>
            <a:off x="8697310" y="3216166"/>
            <a:ext cx="0" cy="1387365"/>
          </a:xfrm>
          <a:prstGeom prst="line">
            <a:avLst/>
          </a:prstGeom>
          <a:ln w="19050">
            <a:solidFill>
              <a:srgbClr val="FF0000"/>
            </a:solidFill>
            <a:prstDash val="sysDash"/>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E6BE8A41-505E-5A41-9A2E-0BDACB6F42CF}"/>
              </a:ext>
            </a:extLst>
          </p:cNvPr>
          <p:cNvCxnSpPr/>
          <p:nvPr/>
        </p:nvCxnSpPr>
        <p:spPr>
          <a:xfrm>
            <a:off x="9464566" y="3216166"/>
            <a:ext cx="0" cy="1387365"/>
          </a:xfrm>
          <a:prstGeom prst="line">
            <a:avLst/>
          </a:prstGeom>
          <a:ln w="19050">
            <a:solidFill>
              <a:srgbClr val="FF0000"/>
            </a:solidFill>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6976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AC35926D-2979-46C2-B8FD-1698CB2C7E66}"/>
              </a:ext>
            </a:extLst>
          </p:cNvPr>
          <p:cNvSpPr>
            <a:spLocks noGrp="1"/>
          </p:cNvSpPr>
          <p:nvPr>
            <p:ph type="body" sz="quarter" idx="10"/>
          </p:nvPr>
        </p:nvSpPr>
        <p:spPr/>
        <p:txBody>
          <a:bodyPr/>
          <a:lstStyle/>
          <a:p>
            <a:r>
              <a:rPr lang="id-ID" dirty="0">
                <a:cs typeface="Poppins" panose="02000000000000000000" pitchFamily="2" charset="0"/>
              </a:rPr>
              <a:t>4-1 </a:t>
            </a:r>
            <a:r>
              <a:rPr lang="id-ID" dirty="0" err="1">
                <a:cs typeface="Poppins" panose="02000000000000000000" pitchFamily="2" charset="0"/>
              </a:rPr>
              <a:t>Unsupervised</a:t>
            </a:r>
            <a:r>
              <a:rPr lang="id-ID" dirty="0">
                <a:cs typeface="Poppins" panose="02000000000000000000" pitchFamily="2" charset="0"/>
              </a:rPr>
              <a:t> </a:t>
            </a:r>
            <a:r>
              <a:rPr lang="id-ID" dirty="0" err="1">
                <a:cs typeface="Poppins" panose="02000000000000000000" pitchFamily="2" charset="0"/>
              </a:rPr>
              <a:t>Learning</a:t>
            </a:r>
            <a:r>
              <a:rPr lang="id-ID" dirty="0">
                <a:cs typeface="Poppins" panose="02000000000000000000" pitchFamily="2" charset="0"/>
              </a:rPr>
              <a:t> – </a:t>
            </a:r>
            <a:r>
              <a:rPr lang="id-ID" dirty="0" err="1">
                <a:cs typeface="Poppins" panose="02000000000000000000" pitchFamily="2" charset="0"/>
              </a:rPr>
              <a:t>K</a:t>
            </a:r>
            <a:r>
              <a:rPr lang="id-ID" dirty="0">
                <a:cs typeface="Poppins" panose="02000000000000000000" pitchFamily="2" charset="0"/>
              </a:rPr>
              <a:t> = 5</a:t>
            </a:r>
            <a:endParaRPr lang="en-ID" dirty="0"/>
          </a:p>
        </p:txBody>
      </p:sp>
      <p:sp>
        <p:nvSpPr>
          <p:cNvPr id="4" name="TextBox 3">
            <a:extLst>
              <a:ext uri="{FF2B5EF4-FFF2-40B4-BE49-F238E27FC236}">
                <a16:creationId xmlns:a16="http://schemas.microsoft.com/office/drawing/2014/main" id="{333B6041-EA38-8F40-A617-2BA8313A846C}"/>
              </a:ext>
            </a:extLst>
          </p:cNvPr>
          <p:cNvSpPr txBox="1"/>
          <p:nvPr/>
        </p:nvSpPr>
        <p:spPr>
          <a:xfrm>
            <a:off x="893165" y="1345886"/>
            <a:ext cx="4615174" cy="400110"/>
          </a:xfrm>
          <a:prstGeom prst="rect">
            <a:avLst/>
          </a:prstGeom>
          <a:noFill/>
        </p:spPr>
        <p:txBody>
          <a:bodyPr wrap="none" rtlCol="0">
            <a:spAutoFit/>
          </a:bodyPr>
          <a:lstStyle/>
          <a:p>
            <a:r>
              <a:rPr lang="en-US" sz="2000" dirty="0">
                <a:solidFill>
                  <a:schemeClr val="accent6"/>
                </a:solidFill>
                <a:latin typeface="+mj-lt"/>
              </a:rPr>
              <a:t>When K = 5, the results of K Means model:</a:t>
            </a:r>
            <a:endParaRPr lang="en-CN" sz="2000" dirty="0">
              <a:solidFill>
                <a:schemeClr val="accent6"/>
              </a:solidFill>
              <a:latin typeface="+mj-lt"/>
            </a:endParaRPr>
          </a:p>
        </p:txBody>
      </p:sp>
      <p:sp>
        <p:nvSpPr>
          <p:cNvPr id="9" name="TextBox 8">
            <a:extLst>
              <a:ext uri="{FF2B5EF4-FFF2-40B4-BE49-F238E27FC236}">
                <a16:creationId xmlns:a16="http://schemas.microsoft.com/office/drawing/2014/main" id="{C2DC9F02-EED6-3F41-8E11-88D40D1FEA0C}"/>
              </a:ext>
            </a:extLst>
          </p:cNvPr>
          <p:cNvSpPr txBox="1"/>
          <p:nvPr/>
        </p:nvSpPr>
        <p:spPr>
          <a:xfrm>
            <a:off x="7478871" y="3429000"/>
            <a:ext cx="4178414" cy="2831544"/>
          </a:xfrm>
          <a:prstGeom prst="rect">
            <a:avLst/>
          </a:prstGeom>
          <a:noFill/>
        </p:spPr>
        <p:txBody>
          <a:bodyPr wrap="square" rtlCol="0">
            <a:spAutoFit/>
          </a:bodyPr>
          <a:lstStyle/>
          <a:p>
            <a:r>
              <a:rPr lang="en-US" sz="2000" dirty="0">
                <a:solidFill>
                  <a:schemeClr val="accent6"/>
                </a:solidFill>
                <a:latin typeface="+mj-lt"/>
              </a:rPr>
              <a:t>The cluster centers when </a:t>
            </a:r>
            <a:r>
              <a:rPr lang="en-US" sz="2000" b="1" dirty="0">
                <a:solidFill>
                  <a:schemeClr val="accent6"/>
                </a:solidFill>
                <a:latin typeface="+mj-lt"/>
              </a:rPr>
              <a:t>K = 5</a:t>
            </a:r>
          </a:p>
          <a:p>
            <a:r>
              <a:rPr lang="en-US" sz="2000" dirty="0">
                <a:solidFill>
                  <a:schemeClr val="accent6"/>
                </a:solidFill>
                <a:latin typeface="+mj-lt"/>
              </a:rPr>
              <a:t>Silhouette with squared Euclidean distance = </a:t>
            </a:r>
            <a:r>
              <a:rPr lang="en-CN" sz="2000" b="1" dirty="0">
                <a:solidFill>
                  <a:schemeClr val="accent6"/>
                </a:solidFill>
                <a:latin typeface="+mj-lt"/>
              </a:rPr>
              <a:t>0.676685081175843</a:t>
            </a:r>
            <a:endParaRPr lang="en-US" sz="2000" b="1" dirty="0">
              <a:solidFill>
                <a:schemeClr val="accent6"/>
              </a:solidFill>
              <a:latin typeface="+mj-lt"/>
            </a:endParaRPr>
          </a:p>
          <a:p>
            <a:endParaRPr lang="en-US" sz="1400" dirty="0">
              <a:solidFill>
                <a:schemeClr val="accent6"/>
              </a:solidFill>
              <a:latin typeface="+mj-lt"/>
            </a:endParaRPr>
          </a:p>
          <a:p>
            <a:endParaRPr lang="en-US" sz="1400" dirty="0">
              <a:solidFill>
                <a:schemeClr val="accent6"/>
              </a:solidFill>
              <a:latin typeface="+mj-lt"/>
            </a:endParaRPr>
          </a:p>
          <a:p>
            <a:r>
              <a:rPr lang="en-US" sz="1400" dirty="0">
                <a:solidFill>
                  <a:schemeClr val="accent6"/>
                </a:solidFill>
                <a:latin typeface="+mj-lt"/>
              </a:rPr>
              <a:t>Note: The silhouette value is a measure of how similar an object is to its own cluster (cohesion) compared to other clusters (separation). The silhouette ranges from −1 to +1, where a high value indicates that the object is well matched to its own cluster and poorly matched to neighboring clusters</a:t>
            </a:r>
            <a:r>
              <a:rPr lang="en-US" sz="2000" dirty="0">
                <a:solidFill>
                  <a:schemeClr val="accent6"/>
                </a:solidFill>
                <a:latin typeface="+mj-lt"/>
              </a:rPr>
              <a:t>.</a:t>
            </a:r>
            <a:endParaRPr lang="en-CN" sz="2000" dirty="0">
              <a:solidFill>
                <a:schemeClr val="accent6"/>
              </a:solidFill>
              <a:latin typeface="+mj-lt"/>
            </a:endParaRPr>
          </a:p>
        </p:txBody>
      </p:sp>
      <p:pic>
        <p:nvPicPr>
          <p:cNvPr id="2" name="Picture 1">
            <a:extLst>
              <a:ext uri="{FF2B5EF4-FFF2-40B4-BE49-F238E27FC236}">
                <a16:creationId xmlns:a16="http://schemas.microsoft.com/office/drawing/2014/main" id="{870BF463-211F-0344-8A79-6F71AB326C7A}"/>
              </a:ext>
            </a:extLst>
          </p:cNvPr>
          <p:cNvPicPr>
            <a:picLocks noChangeAspect="1"/>
          </p:cNvPicPr>
          <p:nvPr/>
        </p:nvPicPr>
        <p:blipFill>
          <a:blip r:embed="rId2"/>
          <a:stretch>
            <a:fillRect/>
          </a:stretch>
        </p:blipFill>
        <p:spPr>
          <a:xfrm>
            <a:off x="7825144" y="1861701"/>
            <a:ext cx="2882900" cy="1371600"/>
          </a:xfrm>
          <a:prstGeom prst="rect">
            <a:avLst/>
          </a:prstGeom>
        </p:spPr>
      </p:pic>
      <p:pic>
        <p:nvPicPr>
          <p:cNvPr id="3" name="Picture 2">
            <a:extLst>
              <a:ext uri="{FF2B5EF4-FFF2-40B4-BE49-F238E27FC236}">
                <a16:creationId xmlns:a16="http://schemas.microsoft.com/office/drawing/2014/main" id="{21C45592-56DA-D14D-84AD-D99C8A860BA3}"/>
              </a:ext>
            </a:extLst>
          </p:cNvPr>
          <p:cNvPicPr>
            <a:picLocks noChangeAspect="1"/>
          </p:cNvPicPr>
          <p:nvPr/>
        </p:nvPicPr>
        <p:blipFill>
          <a:blip r:embed="rId3"/>
          <a:stretch>
            <a:fillRect/>
          </a:stretch>
        </p:blipFill>
        <p:spPr>
          <a:xfrm>
            <a:off x="893164" y="1861701"/>
            <a:ext cx="6378809" cy="4345130"/>
          </a:xfrm>
          <a:prstGeom prst="rect">
            <a:avLst/>
          </a:prstGeom>
        </p:spPr>
      </p:pic>
    </p:spTree>
    <p:extLst>
      <p:ext uri="{BB962C8B-B14F-4D97-AF65-F5344CB8AC3E}">
        <p14:creationId xmlns:p14="http://schemas.microsoft.com/office/powerpoint/2010/main" val="165602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AC35926D-2979-46C2-B8FD-1698CB2C7E66}"/>
              </a:ext>
            </a:extLst>
          </p:cNvPr>
          <p:cNvSpPr>
            <a:spLocks noGrp="1"/>
          </p:cNvSpPr>
          <p:nvPr>
            <p:ph type="body" sz="quarter" idx="10"/>
          </p:nvPr>
        </p:nvSpPr>
        <p:spPr/>
        <p:txBody>
          <a:bodyPr/>
          <a:lstStyle/>
          <a:p>
            <a:r>
              <a:rPr lang="id-ID" dirty="0">
                <a:cs typeface="Poppins" panose="02000000000000000000" pitchFamily="2" charset="0"/>
              </a:rPr>
              <a:t>4-2 </a:t>
            </a:r>
            <a:r>
              <a:rPr lang="id-ID" dirty="0" err="1">
                <a:cs typeface="Poppins" panose="02000000000000000000" pitchFamily="2" charset="0"/>
              </a:rPr>
              <a:t>Unsupervised</a:t>
            </a:r>
            <a:r>
              <a:rPr lang="id-ID" dirty="0">
                <a:cs typeface="Poppins" panose="02000000000000000000" pitchFamily="2" charset="0"/>
              </a:rPr>
              <a:t> </a:t>
            </a:r>
            <a:r>
              <a:rPr lang="id-ID" dirty="0" err="1">
                <a:cs typeface="Poppins" panose="02000000000000000000" pitchFamily="2" charset="0"/>
              </a:rPr>
              <a:t>Learning</a:t>
            </a:r>
            <a:r>
              <a:rPr lang="id-ID" dirty="0">
                <a:cs typeface="Poppins" panose="02000000000000000000" pitchFamily="2" charset="0"/>
              </a:rPr>
              <a:t> – </a:t>
            </a:r>
            <a:r>
              <a:rPr lang="id-ID" dirty="0" err="1">
                <a:cs typeface="Poppins" panose="02000000000000000000" pitchFamily="2" charset="0"/>
              </a:rPr>
              <a:t>K</a:t>
            </a:r>
            <a:r>
              <a:rPr lang="id-ID" dirty="0">
                <a:cs typeface="Poppins" panose="02000000000000000000" pitchFamily="2" charset="0"/>
              </a:rPr>
              <a:t> = 7</a:t>
            </a:r>
            <a:endParaRPr lang="en-ID" dirty="0"/>
          </a:p>
        </p:txBody>
      </p:sp>
      <p:sp>
        <p:nvSpPr>
          <p:cNvPr id="4" name="TextBox 3">
            <a:extLst>
              <a:ext uri="{FF2B5EF4-FFF2-40B4-BE49-F238E27FC236}">
                <a16:creationId xmlns:a16="http://schemas.microsoft.com/office/drawing/2014/main" id="{333B6041-EA38-8F40-A617-2BA8313A846C}"/>
              </a:ext>
            </a:extLst>
          </p:cNvPr>
          <p:cNvSpPr txBox="1"/>
          <p:nvPr/>
        </p:nvSpPr>
        <p:spPr>
          <a:xfrm>
            <a:off x="893165" y="1345886"/>
            <a:ext cx="4615174" cy="400110"/>
          </a:xfrm>
          <a:prstGeom prst="rect">
            <a:avLst/>
          </a:prstGeom>
          <a:noFill/>
        </p:spPr>
        <p:txBody>
          <a:bodyPr wrap="none" rtlCol="0">
            <a:spAutoFit/>
          </a:bodyPr>
          <a:lstStyle/>
          <a:p>
            <a:r>
              <a:rPr lang="en-US" sz="2000" dirty="0">
                <a:solidFill>
                  <a:schemeClr val="accent6"/>
                </a:solidFill>
                <a:latin typeface="+mj-lt"/>
              </a:rPr>
              <a:t>When K = 7, the results of K Means model:</a:t>
            </a:r>
            <a:endParaRPr lang="en-CN" sz="2000" dirty="0">
              <a:solidFill>
                <a:schemeClr val="accent6"/>
              </a:solidFill>
              <a:latin typeface="+mj-lt"/>
            </a:endParaRPr>
          </a:p>
        </p:txBody>
      </p:sp>
      <p:sp>
        <p:nvSpPr>
          <p:cNvPr id="9" name="TextBox 8">
            <a:extLst>
              <a:ext uri="{FF2B5EF4-FFF2-40B4-BE49-F238E27FC236}">
                <a16:creationId xmlns:a16="http://schemas.microsoft.com/office/drawing/2014/main" id="{C2DC9F02-EED6-3F41-8E11-88D40D1FEA0C}"/>
              </a:ext>
            </a:extLst>
          </p:cNvPr>
          <p:cNvSpPr txBox="1"/>
          <p:nvPr/>
        </p:nvSpPr>
        <p:spPr>
          <a:xfrm>
            <a:off x="7510403" y="4534290"/>
            <a:ext cx="4178414" cy="1231106"/>
          </a:xfrm>
          <a:prstGeom prst="rect">
            <a:avLst/>
          </a:prstGeom>
          <a:noFill/>
        </p:spPr>
        <p:txBody>
          <a:bodyPr wrap="square" rtlCol="0">
            <a:spAutoFit/>
          </a:bodyPr>
          <a:lstStyle/>
          <a:p>
            <a:r>
              <a:rPr lang="en-US" sz="2000" dirty="0">
                <a:solidFill>
                  <a:schemeClr val="accent6"/>
                </a:solidFill>
                <a:latin typeface="+mj-lt"/>
              </a:rPr>
              <a:t>The cluster centers when </a:t>
            </a:r>
            <a:r>
              <a:rPr lang="en-US" sz="2000" b="1" dirty="0">
                <a:solidFill>
                  <a:schemeClr val="accent6"/>
                </a:solidFill>
                <a:latin typeface="+mj-lt"/>
              </a:rPr>
              <a:t>K = 7</a:t>
            </a:r>
          </a:p>
          <a:p>
            <a:r>
              <a:rPr lang="en-US" sz="2000" dirty="0">
                <a:solidFill>
                  <a:schemeClr val="accent6"/>
                </a:solidFill>
                <a:latin typeface="+mj-lt"/>
              </a:rPr>
              <a:t>Silhouette with squared Euclidean distance = </a:t>
            </a:r>
            <a:r>
              <a:rPr lang="en-US" sz="2000" b="1" dirty="0">
                <a:solidFill>
                  <a:schemeClr val="accent6"/>
                </a:solidFill>
                <a:latin typeface="+mj-lt"/>
              </a:rPr>
              <a:t>0.6725548253058243</a:t>
            </a:r>
          </a:p>
          <a:p>
            <a:endParaRPr lang="en-US" sz="1400" dirty="0">
              <a:solidFill>
                <a:schemeClr val="accent6"/>
              </a:solidFill>
              <a:latin typeface="+mj-lt"/>
            </a:endParaRPr>
          </a:p>
        </p:txBody>
      </p:sp>
      <p:pic>
        <p:nvPicPr>
          <p:cNvPr id="2" name="Picture 1">
            <a:extLst>
              <a:ext uri="{FF2B5EF4-FFF2-40B4-BE49-F238E27FC236}">
                <a16:creationId xmlns:a16="http://schemas.microsoft.com/office/drawing/2014/main" id="{870BF463-211F-0344-8A79-6F71AB326C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98598" y="2235966"/>
            <a:ext cx="2701235" cy="1750801"/>
          </a:xfrm>
          <a:prstGeom prst="rect">
            <a:avLst/>
          </a:prstGeom>
        </p:spPr>
      </p:pic>
      <p:pic>
        <p:nvPicPr>
          <p:cNvPr id="3" name="Picture 2">
            <a:extLst>
              <a:ext uri="{FF2B5EF4-FFF2-40B4-BE49-F238E27FC236}">
                <a16:creationId xmlns:a16="http://schemas.microsoft.com/office/drawing/2014/main" id="{21C45592-56DA-D14D-84AD-D99C8A860B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3165" y="1766703"/>
            <a:ext cx="6245189" cy="4440128"/>
          </a:xfrm>
          <a:prstGeom prst="rect">
            <a:avLst/>
          </a:prstGeom>
        </p:spPr>
      </p:pic>
    </p:spTree>
    <p:extLst>
      <p:ext uri="{BB962C8B-B14F-4D97-AF65-F5344CB8AC3E}">
        <p14:creationId xmlns:p14="http://schemas.microsoft.com/office/powerpoint/2010/main" val="12690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AC35926D-2979-46C2-B8FD-1698CB2C7E66}"/>
              </a:ext>
            </a:extLst>
          </p:cNvPr>
          <p:cNvSpPr>
            <a:spLocks noGrp="1"/>
          </p:cNvSpPr>
          <p:nvPr>
            <p:ph type="body" sz="quarter" idx="10"/>
          </p:nvPr>
        </p:nvSpPr>
        <p:spPr/>
        <p:txBody>
          <a:bodyPr/>
          <a:lstStyle/>
          <a:p>
            <a:r>
              <a:rPr lang="id-ID" dirty="0">
                <a:cs typeface="Poppins" panose="02000000000000000000" pitchFamily="2" charset="0"/>
              </a:rPr>
              <a:t>4-3 </a:t>
            </a:r>
            <a:r>
              <a:rPr lang="id-ID" dirty="0" err="1">
                <a:cs typeface="Poppins" panose="02000000000000000000" pitchFamily="2" charset="0"/>
              </a:rPr>
              <a:t>Unsupervised</a:t>
            </a:r>
            <a:r>
              <a:rPr lang="id-ID" dirty="0">
                <a:cs typeface="Poppins" panose="02000000000000000000" pitchFamily="2" charset="0"/>
              </a:rPr>
              <a:t> </a:t>
            </a:r>
            <a:r>
              <a:rPr lang="id-ID" dirty="0" err="1">
                <a:cs typeface="Poppins" panose="02000000000000000000" pitchFamily="2" charset="0"/>
              </a:rPr>
              <a:t>Learning</a:t>
            </a:r>
            <a:r>
              <a:rPr lang="id-ID" dirty="0">
                <a:cs typeface="Poppins" panose="02000000000000000000" pitchFamily="2" charset="0"/>
              </a:rPr>
              <a:t> – </a:t>
            </a:r>
            <a:r>
              <a:rPr lang="id-ID" dirty="0" err="1">
                <a:cs typeface="Poppins" panose="02000000000000000000" pitchFamily="2" charset="0"/>
              </a:rPr>
              <a:t>K</a:t>
            </a:r>
            <a:r>
              <a:rPr lang="id-ID" dirty="0">
                <a:cs typeface="Poppins" panose="02000000000000000000" pitchFamily="2" charset="0"/>
              </a:rPr>
              <a:t> = 11</a:t>
            </a:r>
            <a:endParaRPr lang="en-ID" dirty="0"/>
          </a:p>
        </p:txBody>
      </p:sp>
      <p:sp>
        <p:nvSpPr>
          <p:cNvPr id="4" name="TextBox 3">
            <a:extLst>
              <a:ext uri="{FF2B5EF4-FFF2-40B4-BE49-F238E27FC236}">
                <a16:creationId xmlns:a16="http://schemas.microsoft.com/office/drawing/2014/main" id="{333B6041-EA38-8F40-A617-2BA8313A846C}"/>
              </a:ext>
            </a:extLst>
          </p:cNvPr>
          <p:cNvSpPr txBox="1"/>
          <p:nvPr/>
        </p:nvSpPr>
        <p:spPr>
          <a:xfrm>
            <a:off x="893165" y="1345886"/>
            <a:ext cx="4745017" cy="400110"/>
          </a:xfrm>
          <a:prstGeom prst="rect">
            <a:avLst/>
          </a:prstGeom>
          <a:noFill/>
        </p:spPr>
        <p:txBody>
          <a:bodyPr wrap="none" rtlCol="0">
            <a:spAutoFit/>
          </a:bodyPr>
          <a:lstStyle/>
          <a:p>
            <a:r>
              <a:rPr lang="en-US" sz="2000" dirty="0">
                <a:solidFill>
                  <a:schemeClr val="accent6"/>
                </a:solidFill>
                <a:latin typeface="+mj-lt"/>
              </a:rPr>
              <a:t>When K = 11, the results of K Means model:</a:t>
            </a:r>
            <a:endParaRPr lang="en-CN" sz="2000" dirty="0">
              <a:solidFill>
                <a:schemeClr val="accent6"/>
              </a:solidFill>
              <a:latin typeface="+mj-lt"/>
            </a:endParaRPr>
          </a:p>
        </p:txBody>
      </p:sp>
      <p:sp>
        <p:nvSpPr>
          <p:cNvPr id="9" name="TextBox 8">
            <a:extLst>
              <a:ext uri="{FF2B5EF4-FFF2-40B4-BE49-F238E27FC236}">
                <a16:creationId xmlns:a16="http://schemas.microsoft.com/office/drawing/2014/main" id="{C2DC9F02-EED6-3F41-8E11-88D40D1FEA0C}"/>
              </a:ext>
            </a:extLst>
          </p:cNvPr>
          <p:cNvSpPr txBox="1"/>
          <p:nvPr/>
        </p:nvSpPr>
        <p:spPr>
          <a:xfrm>
            <a:off x="7489382" y="4975725"/>
            <a:ext cx="4178414" cy="1231106"/>
          </a:xfrm>
          <a:prstGeom prst="rect">
            <a:avLst/>
          </a:prstGeom>
          <a:noFill/>
        </p:spPr>
        <p:txBody>
          <a:bodyPr wrap="square" rtlCol="0">
            <a:spAutoFit/>
          </a:bodyPr>
          <a:lstStyle/>
          <a:p>
            <a:r>
              <a:rPr lang="en-US" sz="2000" dirty="0">
                <a:solidFill>
                  <a:schemeClr val="accent6"/>
                </a:solidFill>
                <a:latin typeface="+mj-lt"/>
              </a:rPr>
              <a:t>The cluster centers when </a:t>
            </a:r>
            <a:r>
              <a:rPr lang="en-US" sz="2000" b="1" dirty="0">
                <a:solidFill>
                  <a:schemeClr val="accent6"/>
                </a:solidFill>
                <a:latin typeface="+mj-lt"/>
              </a:rPr>
              <a:t>K = 11</a:t>
            </a:r>
          </a:p>
          <a:p>
            <a:r>
              <a:rPr lang="en-US" sz="2000" dirty="0">
                <a:solidFill>
                  <a:schemeClr val="accent6"/>
                </a:solidFill>
                <a:latin typeface="+mj-lt"/>
              </a:rPr>
              <a:t>Silhouette with squared Euclidean distance = </a:t>
            </a:r>
            <a:r>
              <a:rPr lang="en-CN" sz="2000" b="1" dirty="0">
                <a:solidFill>
                  <a:schemeClr val="accent6"/>
                </a:solidFill>
                <a:latin typeface="+mj-lt"/>
              </a:rPr>
              <a:t>0.5547070083978424</a:t>
            </a:r>
            <a:endParaRPr lang="en-US" sz="2000" b="1" dirty="0">
              <a:solidFill>
                <a:schemeClr val="accent6"/>
              </a:solidFill>
              <a:latin typeface="+mj-lt"/>
            </a:endParaRPr>
          </a:p>
          <a:p>
            <a:endParaRPr lang="en-US" sz="1400" dirty="0">
              <a:solidFill>
                <a:schemeClr val="accent6"/>
              </a:solidFill>
              <a:latin typeface="+mj-lt"/>
            </a:endParaRPr>
          </a:p>
        </p:txBody>
      </p:sp>
      <p:pic>
        <p:nvPicPr>
          <p:cNvPr id="3" name="Picture 2">
            <a:extLst>
              <a:ext uri="{FF2B5EF4-FFF2-40B4-BE49-F238E27FC236}">
                <a16:creationId xmlns:a16="http://schemas.microsoft.com/office/drawing/2014/main" id="{21C45592-56DA-D14D-84AD-D99C8A860B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93165" y="1772564"/>
            <a:ext cx="6245189" cy="4428406"/>
          </a:xfrm>
          <a:prstGeom prst="rect">
            <a:avLst/>
          </a:prstGeom>
        </p:spPr>
      </p:pic>
      <p:pic>
        <p:nvPicPr>
          <p:cNvPr id="5" name="Picture 4">
            <a:extLst>
              <a:ext uri="{FF2B5EF4-FFF2-40B4-BE49-F238E27FC236}">
                <a16:creationId xmlns:a16="http://schemas.microsoft.com/office/drawing/2014/main" id="{31EF1168-DBDB-584E-B5A8-733F44B1BB42}"/>
              </a:ext>
            </a:extLst>
          </p:cNvPr>
          <p:cNvPicPr>
            <a:picLocks noChangeAspect="1"/>
          </p:cNvPicPr>
          <p:nvPr/>
        </p:nvPicPr>
        <p:blipFill>
          <a:blip r:embed="rId3"/>
          <a:stretch>
            <a:fillRect/>
          </a:stretch>
        </p:blipFill>
        <p:spPr>
          <a:xfrm>
            <a:off x="7776228" y="1988871"/>
            <a:ext cx="2653458" cy="2531740"/>
          </a:xfrm>
          <a:prstGeom prst="rect">
            <a:avLst/>
          </a:prstGeom>
        </p:spPr>
      </p:pic>
    </p:spTree>
    <p:extLst>
      <p:ext uri="{BB962C8B-B14F-4D97-AF65-F5344CB8AC3E}">
        <p14:creationId xmlns:p14="http://schemas.microsoft.com/office/powerpoint/2010/main" val="3042925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AC35926D-2979-46C2-B8FD-1698CB2C7E66}"/>
              </a:ext>
            </a:extLst>
          </p:cNvPr>
          <p:cNvSpPr>
            <a:spLocks noGrp="1"/>
          </p:cNvSpPr>
          <p:nvPr>
            <p:ph type="body" sz="quarter" idx="10"/>
          </p:nvPr>
        </p:nvSpPr>
        <p:spPr/>
        <p:txBody>
          <a:bodyPr/>
          <a:lstStyle/>
          <a:p>
            <a:r>
              <a:rPr lang="id-ID" dirty="0">
                <a:cs typeface="Poppins" panose="02000000000000000000" pitchFamily="2" charset="0"/>
              </a:rPr>
              <a:t>4-4 </a:t>
            </a:r>
            <a:r>
              <a:rPr lang="en-US" altLang="zh-CN" dirty="0">
                <a:cs typeface="Poppins" panose="02000000000000000000" pitchFamily="2" charset="0"/>
              </a:rPr>
              <a:t>Clustering</a:t>
            </a:r>
            <a:r>
              <a:rPr lang="zh-CN" altLang="en-US" dirty="0">
                <a:cs typeface="Poppins" panose="02000000000000000000" pitchFamily="2" charset="0"/>
              </a:rPr>
              <a:t> </a:t>
            </a:r>
            <a:r>
              <a:rPr lang="id-ID" dirty="0" err="1">
                <a:cs typeface="Poppins" panose="02000000000000000000" pitchFamily="2" charset="0"/>
              </a:rPr>
              <a:t>results</a:t>
            </a:r>
            <a:r>
              <a:rPr lang="id-ID" dirty="0">
                <a:cs typeface="Poppins" panose="02000000000000000000" pitchFamily="2" charset="0"/>
              </a:rPr>
              <a:t> vs </a:t>
            </a:r>
            <a:r>
              <a:rPr lang="id-ID" dirty="0" err="1">
                <a:cs typeface="Poppins" panose="02000000000000000000" pitchFamily="2" charset="0"/>
              </a:rPr>
              <a:t>Seattle</a:t>
            </a:r>
            <a:r>
              <a:rPr lang="id-ID" dirty="0">
                <a:cs typeface="Poppins" panose="02000000000000000000" pitchFamily="2" charset="0"/>
              </a:rPr>
              <a:t> map</a:t>
            </a:r>
            <a:endParaRPr lang="en-ID" dirty="0"/>
          </a:p>
        </p:txBody>
      </p:sp>
      <p:sp>
        <p:nvSpPr>
          <p:cNvPr id="4" name="TextBox 3">
            <a:extLst>
              <a:ext uri="{FF2B5EF4-FFF2-40B4-BE49-F238E27FC236}">
                <a16:creationId xmlns:a16="http://schemas.microsoft.com/office/drawing/2014/main" id="{333B6041-EA38-8F40-A617-2BA8313A846C}"/>
              </a:ext>
            </a:extLst>
          </p:cNvPr>
          <p:cNvSpPr txBox="1"/>
          <p:nvPr/>
        </p:nvSpPr>
        <p:spPr>
          <a:xfrm>
            <a:off x="893165" y="1345886"/>
            <a:ext cx="8506752" cy="400110"/>
          </a:xfrm>
          <a:prstGeom prst="rect">
            <a:avLst/>
          </a:prstGeom>
          <a:noFill/>
        </p:spPr>
        <p:txBody>
          <a:bodyPr wrap="none" rtlCol="0">
            <a:spAutoFit/>
          </a:bodyPr>
          <a:lstStyle/>
          <a:p>
            <a:r>
              <a:rPr lang="en-CN" sz="2000" dirty="0">
                <a:solidFill>
                  <a:schemeClr val="accent6"/>
                </a:solidFill>
                <a:latin typeface="+mj-lt"/>
              </a:rPr>
              <a:t>Finally choose model with K = 7 for </a:t>
            </a:r>
            <a:r>
              <a:rPr lang="en-US" altLang="zh-CN" sz="2000" dirty="0">
                <a:solidFill>
                  <a:schemeClr val="accent6"/>
                </a:solidFill>
                <a:latin typeface="+mj-lt"/>
              </a:rPr>
              <a:t>after</a:t>
            </a:r>
            <a:r>
              <a:rPr lang="zh-CN" altLang="en-US" sz="2000" dirty="0">
                <a:solidFill>
                  <a:schemeClr val="accent6"/>
                </a:solidFill>
                <a:latin typeface="+mj-lt"/>
              </a:rPr>
              <a:t> </a:t>
            </a:r>
            <a:r>
              <a:rPr lang="en-US" altLang="zh-CN" sz="2000" dirty="0">
                <a:solidFill>
                  <a:schemeClr val="accent6"/>
                </a:solidFill>
                <a:latin typeface="+mj-lt"/>
              </a:rPr>
              <a:t>tradeoff</a:t>
            </a:r>
            <a:r>
              <a:rPr lang="zh-CN" altLang="en-US" sz="2000" dirty="0">
                <a:solidFill>
                  <a:schemeClr val="accent6"/>
                </a:solidFill>
                <a:latin typeface="+mj-lt"/>
              </a:rPr>
              <a:t> </a:t>
            </a:r>
            <a:r>
              <a:rPr lang="en-US" altLang="zh-CN" sz="2000" dirty="0">
                <a:solidFill>
                  <a:schemeClr val="accent6"/>
                </a:solidFill>
                <a:latin typeface="+mj-lt"/>
              </a:rPr>
              <a:t>of</a:t>
            </a:r>
            <a:r>
              <a:rPr lang="en-CN" sz="2000" dirty="0">
                <a:solidFill>
                  <a:schemeClr val="accent6"/>
                </a:solidFill>
                <a:latin typeface="+mj-lt"/>
              </a:rPr>
              <a:t> </a:t>
            </a:r>
            <a:r>
              <a:rPr lang="en-US" sz="2000" dirty="0">
                <a:solidFill>
                  <a:schemeClr val="accent6"/>
                </a:solidFill>
              </a:rPr>
              <a:t>Silhouette</a:t>
            </a:r>
            <a:r>
              <a:rPr lang="zh-CN" altLang="en-US" sz="2000" dirty="0">
                <a:solidFill>
                  <a:schemeClr val="accent6"/>
                </a:solidFill>
              </a:rPr>
              <a:t> </a:t>
            </a:r>
            <a:r>
              <a:rPr lang="en-US" altLang="zh-CN" sz="2000" dirty="0">
                <a:solidFill>
                  <a:schemeClr val="accent6"/>
                </a:solidFill>
              </a:rPr>
              <a:t>and</a:t>
            </a:r>
            <a:r>
              <a:rPr lang="zh-CN" altLang="en-US" sz="2000" dirty="0">
                <a:solidFill>
                  <a:schemeClr val="accent6"/>
                </a:solidFill>
              </a:rPr>
              <a:t> </a:t>
            </a:r>
            <a:r>
              <a:rPr lang="en-US" altLang="zh-CN" sz="2000" dirty="0">
                <a:solidFill>
                  <a:schemeClr val="accent6"/>
                </a:solidFill>
              </a:rPr>
              <a:t>complexity</a:t>
            </a:r>
            <a:endParaRPr lang="en-CN" sz="2000" dirty="0">
              <a:solidFill>
                <a:schemeClr val="accent6"/>
              </a:solidFill>
              <a:latin typeface="+mj-lt"/>
            </a:endParaRPr>
          </a:p>
        </p:txBody>
      </p:sp>
      <p:pic>
        <p:nvPicPr>
          <p:cNvPr id="2" name="Picture 1">
            <a:extLst>
              <a:ext uri="{FF2B5EF4-FFF2-40B4-BE49-F238E27FC236}">
                <a16:creationId xmlns:a16="http://schemas.microsoft.com/office/drawing/2014/main" id="{A6E585D1-465C-6A44-9625-2FE288F392AE}"/>
              </a:ext>
            </a:extLst>
          </p:cNvPr>
          <p:cNvPicPr>
            <a:picLocks noChangeAspect="1"/>
          </p:cNvPicPr>
          <p:nvPr/>
        </p:nvPicPr>
        <p:blipFill rotWithShape="1">
          <a:blip r:embed="rId2"/>
          <a:srcRect r="5629"/>
          <a:stretch/>
        </p:blipFill>
        <p:spPr>
          <a:xfrm>
            <a:off x="6799867" y="1829122"/>
            <a:ext cx="4392011" cy="4132978"/>
          </a:xfrm>
          <a:prstGeom prst="rect">
            <a:avLst/>
          </a:prstGeom>
        </p:spPr>
      </p:pic>
      <p:pic>
        <p:nvPicPr>
          <p:cNvPr id="7" name="Picture 6">
            <a:extLst>
              <a:ext uri="{FF2B5EF4-FFF2-40B4-BE49-F238E27FC236}">
                <a16:creationId xmlns:a16="http://schemas.microsoft.com/office/drawing/2014/main" id="{DF8D8AC9-EF7E-3048-8E4D-BE005BECA367}"/>
              </a:ext>
            </a:extLst>
          </p:cNvPr>
          <p:cNvPicPr>
            <a:picLocks noChangeAspect="1"/>
          </p:cNvPicPr>
          <p:nvPr/>
        </p:nvPicPr>
        <p:blipFill rotWithShape="1">
          <a:blip r:embed="rId3">
            <a:alphaModFix amt="28000"/>
            <a:extLst>
              <a:ext uri="{28A0092B-C50C-407E-A947-70E740481C1C}">
                <a14:useLocalDpi xmlns:a14="http://schemas.microsoft.com/office/drawing/2010/main" val="0"/>
              </a:ext>
            </a:extLst>
          </a:blip>
          <a:srcRect t="20255" b="6760"/>
          <a:stretch/>
        </p:blipFill>
        <p:spPr>
          <a:xfrm>
            <a:off x="6799867" y="1615299"/>
            <a:ext cx="4395950" cy="4918095"/>
          </a:xfrm>
          <a:prstGeom prst="rect">
            <a:avLst/>
          </a:prstGeom>
        </p:spPr>
      </p:pic>
      <p:pic>
        <p:nvPicPr>
          <p:cNvPr id="10" name="Picture 9">
            <a:extLst>
              <a:ext uri="{FF2B5EF4-FFF2-40B4-BE49-F238E27FC236}">
                <a16:creationId xmlns:a16="http://schemas.microsoft.com/office/drawing/2014/main" id="{F1A9BE83-F103-1749-881D-C72E8740E6AF}"/>
              </a:ext>
            </a:extLst>
          </p:cNvPr>
          <p:cNvPicPr>
            <a:picLocks noChangeAspect="1"/>
          </p:cNvPicPr>
          <p:nvPr/>
        </p:nvPicPr>
        <p:blipFill rotWithShape="1">
          <a:blip r:embed="rId3">
            <a:extLst>
              <a:ext uri="{28A0092B-C50C-407E-A947-70E740481C1C}">
                <a14:useLocalDpi xmlns:a14="http://schemas.microsoft.com/office/drawing/2010/main" val="0"/>
              </a:ext>
            </a:extLst>
          </a:blip>
          <a:srcRect t="14635"/>
          <a:stretch/>
        </p:blipFill>
        <p:spPr>
          <a:xfrm>
            <a:off x="725557" y="1688442"/>
            <a:ext cx="4212957" cy="4641105"/>
          </a:xfrm>
          <a:prstGeom prst="rect">
            <a:avLst/>
          </a:prstGeom>
        </p:spPr>
      </p:pic>
      <p:cxnSp>
        <p:nvCxnSpPr>
          <p:cNvPr id="11" name="Straight Arrow Connector 10">
            <a:extLst>
              <a:ext uri="{FF2B5EF4-FFF2-40B4-BE49-F238E27FC236}">
                <a16:creationId xmlns:a16="http://schemas.microsoft.com/office/drawing/2014/main" id="{DEC76BBB-5203-2844-9588-5343EEBE852D}"/>
              </a:ext>
            </a:extLst>
          </p:cNvPr>
          <p:cNvCxnSpPr>
            <a:cxnSpLocks/>
          </p:cNvCxnSpPr>
          <p:nvPr/>
        </p:nvCxnSpPr>
        <p:spPr>
          <a:xfrm>
            <a:off x="5189517" y="3954483"/>
            <a:ext cx="125104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24F1C44E-618A-C347-A648-93FFDB1DC099}"/>
              </a:ext>
            </a:extLst>
          </p:cNvPr>
          <p:cNvSpPr/>
          <p:nvPr/>
        </p:nvSpPr>
        <p:spPr>
          <a:xfrm>
            <a:off x="2077278" y="3548270"/>
            <a:ext cx="2051609" cy="1087186"/>
          </a:xfrm>
          <a:prstGeom prst="roundRect">
            <a:avLst/>
          </a:prstGeom>
          <a:noFill/>
          <a:ln w="28575">
            <a:solidFill>
              <a:schemeClr val="tx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endParaRPr lang="en-CN"/>
          </a:p>
        </p:txBody>
      </p:sp>
      <p:cxnSp>
        <p:nvCxnSpPr>
          <p:cNvPr id="15" name="Straight Arrow Connector 14">
            <a:extLst>
              <a:ext uri="{FF2B5EF4-FFF2-40B4-BE49-F238E27FC236}">
                <a16:creationId xmlns:a16="http://schemas.microsoft.com/office/drawing/2014/main" id="{2DB49932-6BDC-ED44-B73C-05A23980657D}"/>
              </a:ext>
            </a:extLst>
          </p:cNvPr>
          <p:cNvCxnSpPr/>
          <p:nvPr/>
        </p:nvCxnSpPr>
        <p:spPr>
          <a:xfrm flipV="1">
            <a:off x="4128887" y="3041374"/>
            <a:ext cx="989765" cy="6062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465D374-F9F5-EF41-87D5-A8ABD48CECB4}"/>
              </a:ext>
            </a:extLst>
          </p:cNvPr>
          <p:cNvSpPr txBox="1"/>
          <p:nvPr/>
        </p:nvSpPr>
        <p:spPr>
          <a:xfrm>
            <a:off x="5030672" y="2838256"/>
            <a:ext cx="1758751" cy="307777"/>
          </a:xfrm>
          <a:prstGeom prst="rect">
            <a:avLst/>
          </a:prstGeom>
          <a:noFill/>
        </p:spPr>
        <p:txBody>
          <a:bodyPr wrap="none" rtlCol="0">
            <a:spAutoFit/>
          </a:bodyPr>
          <a:lstStyle/>
          <a:p>
            <a:r>
              <a:rPr lang="en-US" altLang="zh-CN" sz="1400" b="1" u="sng" dirty="0"/>
              <a:t>Most</a:t>
            </a:r>
            <a:r>
              <a:rPr lang="zh-CN" altLang="en-US" sz="1400" b="1" u="sng" dirty="0"/>
              <a:t> </a:t>
            </a:r>
            <a:r>
              <a:rPr lang="en-US" altLang="zh-CN" sz="1400" b="1" u="sng" dirty="0"/>
              <a:t>dangerous</a:t>
            </a:r>
            <a:r>
              <a:rPr lang="zh-CN" altLang="en-US" sz="1400" b="1" u="sng" dirty="0"/>
              <a:t> </a:t>
            </a:r>
            <a:r>
              <a:rPr lang="en-US" altLang="zh-CN" sz="1400" b="1" u="sng" dirty="0"/>
              <a:t>area</a:t>
            </a:r>
            <a:endParaRPr lang="en-CN" sz="1400" b="1" u="sng" dirty="0"/>
          </a:p>
        </p:txBody>
      </p:sp>
      <p:sp>
        <p:nvSpPr>
          <p:cNvPr id="18" name="Rounded Rectangle 17">
            <a:extLst>
              <a:ext uri="{FF2B5EF4-FFF2-40B4-BE49-F238E27FC236}">
                <a16:creationId xmlns:a16="http://schemas.microsoft.com/office/drawing/2014/main" id="{C7A5E41C-CF47-A84C-A228-21D5547F8A41}"/>
              </a:ext>
            </a:extLst>
          </p:cNvPr>
          <p:cNvSpPr/>
          <p:nvPr/>
        </p:nvSpPr>
        <p:spPr>
          <a:xfrm>
            <a:off x="8104313" y="3595737"/>
            <a:ext cx="2341713" cy="1206456"/>
          </a:xfrm>
          <a:prstGeom prst="roundRect">
            <a:avLst/>
          </a:prstGeom>
          <a:noFill/>
          <a:ln w="28575">
            <a:solidFill>
              <a:schemeClr val="tx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endParaRPr lang="en-CN"/>
          </a:p>
        </p:txBody>
      </p:sp>
      <p:cxnSp>
        <p:nvCxnSpPr>
          <p:cNvPr id="19" name="Straight Arrow Connector 18">
            <a:extLst>
              <a:ext uri="{FF2B5EF4-FFF2-40B4-BE49-F238E27FC236}">
                <a16:creationId xmlns:a16="http://schemas.microsoft.com/office/drawing/2014/main" id="{39529D5B-71A8-A840-A7B1-2B3998BD8F4E}"/>
              </a:ext>
            </a:extLst>
          </p:cNvPr>
          <p:cNvCxnSpPr>
            <a:cxnSpLocks/>
          </p:cNvCxnSpPr>
          <p:nvPr/>
        </p:nvCxnSpPr>
        <p:spPr>
          <a:xfrm flipH="1" flipV="1">
            <a:off x="6701888" y="3041375"/>
            <a:ext cx="1395920" cy="6062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7124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Conclusion</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 Placeholder 3">
            <a:extLst>
              <a:ext uri="{FF2B5EF4-FFF2-40B4-BE49-F238E27FC236}">
                <a16:creationId xmlns:a16="http://schemas.microsoft.com/office/drawing/2014/main" id="{AD931324-BFDB-C743-8DF0-0748A885C3D0}"/>
              </a:ext>
            </a:extLst>
          </p:cNvPr>
          <p:cNvSpPr txBox="1">
            <a:spLocks/>
          </p:cNvSpPr>
          <p:nvPr/>
        </p:nvSpPr>
        <p:spPr>
          <a:xfrm>
            <a:off x="2260270" y="1949114"/>
            <a:ext cx="7671460" cy="4161139"/>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400">
              <a:spcBef>
                <a:spcPct val="20000"/>
              </a:spcBef>
              <a:defRPr/>
            </a:pPr>
            <a:r>
              <a:rPr lang="en-US" sz="3200" dirty="0">
                <a:solidFill>
                  <a:schemeClr val="tx1"/>
                </a:solidFill>
                <a:latin typeface="+mj-lt"/>
              </a:rPr>
              <a:t>Objective</a:t>
            </a:r>
            <a:r>
              <a:rPr lang="en-US" sz="2000" b="0" dirty="0">
                <a:solidFill>
                  <a:schemeClr val="tx1"/>
                </a:solidFill>
                <a:latin typeface="+mj-lt"/>
              </a:rPr>
              <a:t> </a:t>
            </a:r>
          </a:p>
          <a:p>
            <a:pPr marL="342900" indent="-342900" algn="l" defTabSz="914400">
              <a:spcBef>
                <a:spcPct val="20000"/>
              </a:spcBef>
              <a:buFont typeface="Arial" panose="020B0604020202020204" pitchFamily="34" charset="0"/>
              <a:buChar char="•"/>
              <a:defRPr/>
            </a:pPr>
            <a:r>
              <a:rPr lang="en-US" sz="2000" b="0" dirty="0">
                <a:solidFill>
                  <a:schemeClr val="tx1"/>
                </a:solidFill>
                <a:latin typeface="+mj-lt"/>
              </a:rPr>
              <a:t>Studied on the dataset of crime in Seattle from 2008 to 2020 in six aspects to seek crime patterns in Seattle and give recommendations for residents, visitor, and police on how to avoid crimes and stay safe.</a:t>
            </a:r>
            <a:r>
              <a:rPr lang="en-CN" sz="2000" b="0" dirty="0">
                <a:solidFill>
                  <a:schemeClr val="tx1"/>
                </a:solidFill>
                <a:latin typeface="+mj-lt"/>
              </a:rPr>
              <a:t> </a:t>
            </a:r>
          </a:p>
          <a:p>
            <a:pPr marL="342900" indent="-342900" algn="l" defTabSz="914400">
              <a:spcBef>
                <a:spcPct val="20000"/>
              </a:spcBef>
              <a:buFont typeface="Arial" panose="020B0604020202020204" pitchFamily="34" charset="0"/>
              <a:buChar char="•"/>
              <a:defRPr/>
            </a:pPr>
            <a:endParaRPr lang="en-US" sz="2000" b="0" dirty="0">
              <a:solidFill>
                <a:schemeClr val="tx1"/>
              </a:solidFill>
              <a:latin typeface="+mj-lt"/>
            </a:endParaRPr>
          </a:p>
          <a:p>
            <a:pPr algn="l" defTabSz="914400">
              <a:spcBef>
                <a:spcPct val="20000"/>
              </a:spcBef>
              <a:defRPr/>
            </a:pPr>
            <a:r>
              <a:rPr lang="en-US" sz="3200" dirty="0">
                <a:solidFill>
                  <a:schemeClr val="tx1"/>
                </a:solidFill>
                <a:latin typeface="+mj-lt"/>
              </a:rPr>
              <a:t>Techniques</a:t>
            </a:r>
            <a:r>
              <a:rPr lang="en-US" sz="2000" b="0" dirty="0">
                <a:solidFill>
                  <a:schemeClr val="tx1"/>
                </a:solidFill>
                <a:latin typeface="+mj-lt"/>
              </a:rPr>
              <a:t> </a:t>
            </a:r>
          </a:p>
          <a:p>
            <a:pPr marL="342900" indent="-342900" algn="l" defTabSz="914400">
              <a:spcBef>
                <a:spcPct val="20000"/>
              </a:spcBef>
              <a:buFont typeface="Arial" panose="020B0604020202020204" pitchFamily="34" charset="0"/>
              <a:buChar char="•"/>
              <a:defRPr/>
            </a:pPr>
            <a:r>
              <a:rPr lang="en-US" sz="2000" b="0" dirty="0">
                <a:solidFill>
                  <a:schemeClr val="tx1"/>
                </a:solidFill>
                <a:latin typeface="+mj-lt"/>
              </a:rPr>
              <a:t>This process is conducted by Apache Spark, using multiple tools such as Spark SQL, Dataframe, OLAP, visualization, etc. after essential data sampling and processing. </a:t>
            </a:r>
          </a:p>
          <a:p>
            <a:pPr marL="342900" indent="-342900" algn="l" defTabSz="914400">
              <a:spcBef>
                <a:spcPct val="20000"/>
              </a:spcBef>
              <a:buFont typeface="Arial" panose="020B0604020202020204" pitchFamily="34" charset="0"/>
              <a:buChar char="•"/>
              <a:defRPr/>
            </a:pPr>
            <a:endParaRPr lang="en-US" sz="2000" b="0" dirty="0">
              <a:solidFill>
                <a:schemeClr val="tx1"/>
              </a:solidFill>
            </a:endParaRPr>
          </a:p>
          <a:p>
            <a:pPr marL="342900" indent="-342900" algn="l" defTabSz="914400">
              <a:spcBef>
                <a:spcPct val="20000"/>
              </a:spcBef>
              <a:buFont typeface="Arial" panose="020B0604020202020204" pitchFamily="34" charset="0"/>
              <a:buChar char="•"/>
              <a:defRPr/>
            </a:pPr>
            <a:endParaRPr lang="en-US" sz="2000" b="0" dirty="0">
              <a:solidFill>
                <a:schemeClr val="tx1"/>
              </a:solidFill>
              <a:latin typeface="+mj-lt"/>
            </a:endParaRPr>
          </a:p>
        </p:txBody>
      </p:sp>
    </p:spTree>
    <p:extLst>
      <p:ext uri="{BB962C8B-B14F-4D97-AF65-F5344CB8AC3E}">
        <p14:creationId xmlns:p14="http://schemas.microsoft.com/office/powerpoint/2010/main" val="1021497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2">
            <a:extLst>
              <a:ext uri="{FF2B5EF4-FFF2-40B4-BE49-F238E27FC236}">
                <a16:creationId xmlns:a16="http://schemas.microsoft.com/office/drawing/2014/main" id="{569AE8D1-DE42-41AB-970E-047DA299E836}"/>
              </a:ext>
            </a:extLst>
          </p:cNvPr>
          <p:cNvSpPr>
            <a:spLocks noGrp="1"/>
          </p:cNvSpPr>
          <p:nvPr>
            <p:ph type="body" sz="quarter" idx="10"/>
          </p:nvPr>
        </p:nvSpPr>
        <p:spPr/>
        <p:txBody>
          <a:bodyPr/>
          <a:lstStyle/>
          <a:p>
            <a:r>
              <a:rPr lang="en-ID" dirty="0"/>
              <a:t>01 Introduction </a:t>
            </a:r>
          </a:p>
        </p:txBody>
      </p:sp>
      <p:sp>
        <p:nvSpPr>
          <p:cNvPr id="15" name="TextBox 14">
            <a:extLst>
              <a:ext uri="{FF2B5EF4-FFF2-40B4-BE49-F238E27FC236}">
                <a16:creationId xmlns:a16="http://schemas.microsoft.com/office/drawing/2014/main" id="{272D2E31-6C86-48ED-8313-90F31B5352CD}"/>
              </a:ext>
            </a:extLst>
          </p:cNvPr>
          <p:cNvSpPr txBox="1"/>
          <p:nvPr/>
        </p:nvSpPr>
        <p:spPr>
          <a:xfrm>
            <a:off x="1248030" y="2020607"/>
            <a:ext cx="5452808" cy="1162113"/>
          </a:xfrm>
          <a:prstGeom prst="rect">
            <a:avLst/>
          </a:prstGeom>
          <a:noFill/>
        </p:spPr>
        <p:txBody>
          <a:bodyPr wrap="square" rtlCol="0">
            <a:spAutoFit/>
          </a:bodyPr>
          <a:lstStyle/>
          <a:p>
            <a:pPr algn="just">
              <a:lnSpc>
                <a:spcPct val="150000"/>
              </a:lnSpc>
              <a:buClr>
                <a:schemeClr val="accent6"/>
              </a:buClr>
            </a:pPr>
            <a:r>
              <a:rPr lang="en-US" sz="1600" dirty="0"/>
              <a:t>Analyze the crime data of Seattle since 2008. Explore the types of crime, time, and region, and attempt to find potential insights to provide safety recommendations for residents</a:t>
            </a:r>
            <a:endParaRPr lang="en-ID" sz="1600" dirty="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BEA5E02B-2A44-4F35-B25A-174102606F7A}"/>
              </a:ext>
            </a:extLst>
          </p:cNvPr>
          <p:cNvSpPr txBox="1"/>
          <p:nvPr/>
        </p:nvSpPr>
        <p:spPr>
          <a:xfrm>
            <a:off x="1248030" y="1620497"/>
            <a:ext cx="771365" cy="369332"/>
          </a:xfrm>
          <a:prstGeom prst="rect">
            <a:avLst/>
          </a:prstGeom>
          <a:noFill/>
        </p:spPr>
        <p:txBody>
          <a:bodyPr wrap="none" rtlCol="0">
            <a:spAutoFit/>
          </a:bodyPr>
          <a:lstStyle/>
          <a:p>
            <a:r>
              <a:rPr lang="en-ID" b="1" dirty="0">
                <a:latin typeface="+mj-lt"/>
                <a:ea typeface="Roboto Slab" pitchFamily="2" charset="0"/>
                <a:cs typeface="Poppins" panose="02000000000000000000" pitchFamily="2" charset="0"/>
              </a:rPr>
              <a:t>Vision</a:t>
            </a:r>
            <a:endParaRPr lang="id-ID" b="1" dirty="0">
              <a:latin typeface="+mj-lt"/>
              <a:ea typeface="Roboto Slab" pitchFamily="2" charset="0"/>
              <a:cs typeface="Poppins" panose="02000000000000000000" pitchFamily="2" charset="0"/>
            </a:endParaRPr>
          </a:p>
        </p:txBody>
      </p:sp>
      <p:pic>
        <p:nvPicPr>
          <p:cNvPr id="11" name="Picture 10">
            <a:extLst>
              <a:ext uri="{FF2B5EF4-FFF2-40B4-BE49-F238E27FC236}">
                <a16:creationId xmlns:a16="http://schemas.microsoft.com/office/drawing/2014/main" id="{9A6315CB-6E62-954C-AB45-5BE5967B2590}"/>
              </a:ext>
            </a:extLst>
          </p:cNvPr>
          <p:cNvPicPr/>
          <p:nvPr/>
        </p:nvPicPr>
        <p:blipFill>
          <a:blip r:embed="rId2">
            <a:extLst>
              <a:ext uri="{28A0092B-C50C-407E-A947-70E740481C1C}">
                <a14:useLocalDpi xmlns:a14="http://schemas.microsoft.com/office/drawing/2010/main" val="0"/>
              </a:ext>
            </a:extLst>
          </a:blip>
          <a:stretch>
            <a:fillRect/>
          </a:stretch>
        </p:blipFill>
        <p:spPr>
          <a:xfrm>
            <a:off x="7178567" y="656935"/>
            <a:ext cx="4251426" cy="5372684"/>
          </a:xfrm>
          <a:prstGeom prst="rect">
            <a:avLst/>
          </a:prstGeom>
        </p:spPr>
      </p:pic>
      <p:sp>
        <p:nvSpPr>
          <p:cNvPr id="12" name="TextBox 11">
            <a:extLst>
              <a:ext uri="{FF2B5EF4-FFF2-40B4-BE49-F238E27FC236}">
                <a16:creationId xmlns:a16="http://schemas.microsoft.com/office/drawing/2014/main" id="{6F9701D3-8A81-ED4E-8390-FBA8CDFB9D13}"/>
              </a:ext>
            </a:extLst>
          </p:cNvPr>
          <p:cNvSpPr txBox="1"/>
          <p:nvPr/>
        </p:nvSpPr>
        <p:spPr>
          <a:xfrm>
            <a:off x="1248030" y="3901794"/>
            <a:ext cx="5452808" cy="1900777"/>
          </a:xfrm>
          <a:prstGeom prst="rect">
            <a:avLst/>
          </a:prstGeom>
          <a:noFill/>
        </p:spPr>
        <p:txBody>
          <a:bodyPr wrap="square" rtlCol="0">
            <a:spAutoFit/>
          </a:bodyPr>
          <a:lstStyle/>
          <a:p>
            <a:pPr marL="285750" indent="-285750" algn="just">
              <a:lnSpc>
                <a:spcPct val="150000"/>
              </a:lnSpc>
              <a:buClr>
                <a:schemeClr val="accent6"/>
              </a:buClr>
              <a:buFont typeface="Arial" panose="020B0604020202020204" pitchFamily="34" charset="0"/>
              <a:buChar char="•"/>
            </a:pPr>
            <a:r>
              <a:rPr lang="en-US" sz="1600" dirty="0"/>
              <a:t>Explore the crimes of the three major categories and 30 parent categories </a:t>
            </a:r>
          </a:p>
          <a:p>
            <a:pPr marL="285750" indent="-285750" algn="just">
              <a:lnSpc>
                <a:spcPct val="150000"/>
              </a:lnSpc>
              <a:buClr>
                <a:schemeClr val="accent6"/>
              </a:buClr>
              <a:buFont typeface="Arial" panose="020B0604020202020204" pitchFamily="34" charset="0"/>
              <a:buChar char="•"/>
            </a:pPr>
            <a:r>
              <a:rPr lang="en-US" sz="1600" dirty="0"/>
              <a:t>Rank the crimes in different regions</a:t>
            </a:r>
          </a:p>
          <a:p>
            <a:pPr marL="285750" indent="-285750" algn="just">
              <a:lnSpc>
                <a:spcPct val="150000"/>
              </a:lnSpc>
              <a:buClr>
                <a:schemeClr val="accent6"/>
              </a:buClr>
              <a:buFont typeface="Arial" panose="020B0604020202020204" pitchFamily="34" charset="0"/>
              <a:buChar char="•"/>
            </a:pPr>
            <a:r>
              <a:rPr lang="en-US" sz="1600" dirty="0"/>
              <a:t>Compares the monthly and hourly patterns</a:t>
            </a:r>
          </a:p>
          <a:p>
            <a:pPr marL="285750" indent="-285750" algn="just">
              <a:lnSpc>
                <a:spcPct val="150000"/>
              </a:lnSpc>
              <a:buClr>
                <a:schemeClr val="accent6"/>
              </a:buClr>
              <a:buFont typeface="Arial" panose="020B0604020202020204" pitchFamily="34" charset="0"/>
              <a:buChar char="•"/>
            </a:pPr>
            <a:r>
              <a:rPr lang="en-US" sz="1600" dirty="0"/>
              <a:t>Crime in the downtown area vs categories and start time</a:t>
            </a:r>
            <a:endParaRPr lang="en-ID" sz="1600" dirty="0"/>
          </a:p>
        </p:txBody>
      </p:sp>
      <p:sp>
        <p:nvSpPr>
          <p:cNvPr id="13" name="TextBox 12">
            <a:extLst>
              <a:ext uri="{FF2B5EF4-FFF2-40B4-BE49-F238E27FC236}">
                <a16:creationId xmlns:a16="http://schemas.microsoft.com/office/drawing/2014/main" id="{E9D3DCA7-E96D-1944-BD52-913EC80644E0}"/>
              </a:ext>
            </a:extLst>
          </p:cNvPr>
          <p:cNvSpPr txBox="1"/>
          <p:nvPr/>
        </p:nvSpPr>
        <p:spPr>
          <a:xfrm>
            <a:off x="1248030" y="3501684"/>
            <a:ext cx="1601016" cy="369332"/>
          </a:xfrm>
          <a:prstGeom prst="rect">
            <a:avLst/>
          </a:prstGeom>
          <a:noFill/>
        </p:spPr>
        <p:txBody>
          <a:bodyPr wrap="none" rtlCol="0">
            <a:spAutoFit/>
          </a:bodyPr>
          <a:lstStyle/>
          <a:p>
            <a:r>
              <a:rPr lang="en-ID" b="1" dirty="0">
                <a:latin typeface="+mj-lt"/>
                <a:ea typeface="Roboto Slab" pitchFamily="2" charset="0"/>
                <a:cs typeface="Poppins" panose="02000000000000000000" pitchFamily="2" charset="0"/>
              </a:rPr>
              <a:t>Specific Topics </a:t>
            </a:r>
            <a:endParaRPr lang="id-ID" b="1" dirty="0">
              <a:latin typeface="+mj-lt"/>
              <a:ea typeface="Roboto Slab" pitchFamily="2" charset="0"/>
              <a:cs typeface="Poppins" panose="02000000000000000000" pitchFamily="2" charset="0"/>
            </a:endParaRPr>
          </a:p>
        </p:txBody>
      </p:sp>
    </p:spTree>
    <p:extLst>
      <p:ext uri="{BB962C8B-B14F-4D97-AF65-F5344CB8AC3E}">
        <p14:creationId xmlns:p14="http://schemas.microsoft.com/office/powerpoint/2010/main" val="4066439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Conclusion</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 Placeholder 3">
            <a:extLst>
              <a:ext uri="{FF2B5EF4-FFF2-40B4-BE49-F238E27FC236}">
                <a16:creationId xmlns:a16="http://schemas.microsoft.com/office/drawing/2014/main" id="{AD931324-BFDB-C743-8DF0-0748A885C3D0}"/>
              </a:ext>
            </a:extLst>
          </p:cNvPr>
          <p:cNvSpPr txBox="1">
            <a:spLocks/>
          </p:cNvSpPr>
          <p:nvPr/>
        </p:nvSpPr>
        <p:spPr>
          <a:xfrm>
            <a:off x="1503775" y="1345886"/>
            <a:ext cx="9611901" cy="6044732"/>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400">
              <a:spcBef>
                <a:spcPct val="20000"/>
              </a:spcBef>
              <a:defRPr/>
            </a:pPr>
            <a:r>
              <a:rPr lang="en-US" sz="3200" dirty="0">
                <a:solidFill>
                  <a:schemeClr val="tx1"/>
                </a:solidFill>
                <a:latin typeface="+mj-lt"/>
              </a:rPr>
              <a:t>Findings</a:t>
            </a:r>
            <a:r>
              <a:rPr lang="en-US" sz="2000" b="0" dirty="0">
                <a:solidFill>
                  <a:schemeClr val="tx1"/>
                </a:solidFill>
                <a:latin typeface="+mj-lt"/>
              </a:rPr>
              <a:t> </a:t>
            </a:r>
          </a:p>
          <a:p>
            <a:pPr marL="342900" lvl="0" indent="-342900" algn="l">
              <a:buFont typeface="Arial" panose="020B0604020202020204" pitchFamily="34" charset="0"/>
              <a:buChar char="•"/>
            </a:pPr>
            <a:r>
              <a:rPr lang="en-US" sz="1800" b="0" dirty="0">
                <a:solidFill>
                  <a:schemeClr val="tx1"/>
                </a:solidFill>
                <a:latin typeface="+mj-lt"/>
              </a:rPr>
              <a:t>The crime rate in the whole Seattle increased until 2017 and then tended to decline. </a:t>
            </a:r>
            <a:endParaRPr lang="en-CN" sz="1800" b="0" dirty="0">
              <a:solidFill>
                <a:schemeClr val="tx1"/>
              </a:solidFill>
              <a:latin typeface="+mj-lt"/>
            </a:endParaRPr>
          </a:p>
          <a:p>
            <a:pPr marL="342900" lvl="0" indent="-342900" algn="l">
              <a:buFont typeface="Arial" panose="020B0604020202020204" pitchFamily="34" charset="0"/>
              <a:buChar char="•"/>
            </a:pPr>
            <a:r>
              <a:rPr lang="en-US" sz="1800" b="0" dirty="0">
                <a:solidFill>
                  <a:schemeClr val="tx1"/>
                </a:solidFill>
                <a:latin typeface="+mj-lt"/>
              </a:rPr>
              <a:t>Among three main categories of crimes, the property crime accounted for 73.7%.</a:t>
            </a:r>
            <a:endParaRPr lang="en-CN" sz="1800" b="0" dirty="0">
              <a:solidFill>
                <a:schemeClr val="tx1"/>
              </a:solidFill>
              <a:latin typeface="+mj-lt"/>
            </a:endParaRPr>
          </a:p>
          <a:p>
            <a:pPr marL="342900" lvl="0" indent="-342900" algn="l">
              <a:buFont typeface="Arial" panose="020B0604020202020204" pitchFamily="34" charset="0"/>
              <a:buChar char="•"/>
            </a:pPr>
            <a:r>
              <a:rPr lang="en-US" sz="1800" b="0" dirty="0">
                <a:solidFill>
                  <a:schemeClr val="tx1"/>
                </a:solidFill>
                <a:latin typeface="+mj-lt"/>
              </a:rPr>
              <a:t>Among 30 parent groups of crimes, the larceny theft had the most cases. </a:t>
            </a:r>
            <a:endParaRPr lang="en-CN" sz="1800" b="0" dirty="0">
              <a:solidFill>
                <a:schemeClr val="tx1"/>
              </a:solidFill>
              <a:latin typeface="+mj-lt"/>
            </a:endParaRPr>
          </a:p>
          <a:p>
            <a:pPr marL="342900" lvl="0" indent="-342900" algn="l">
              <a:buFont typeface="Arial" panose="020B0604020202020204" pitchFamily="34" charset="0"/>
              <a:buChar char="•"/>
            </a:pPr>
            <a:r>
              <a:rPr lang="en-US" sz="1800" b="0" dirty="0">
                <a:solidFill>
                  <a:schemeClr val="tx1"/>
                </a:solidFill>
                <a:latin typeface="+mj-lt"/>
              </a:rPr>
              <a:t>Downtown commercial, Capitol Hill, and Northgate were the most dangerous areas. </a:t>
            </a:r>
            <a:endParaRPr lang="en-CN" sz="1800" b="0" dirty="0">
              <a:solidFill>
                <a:schemeClr val="tx1"/>
              </a:solidFill>
              <a:latin typeface="+mj-lt"/>
            </a:endParaRPr>
          </a:p>
          <a:p>
            <a:pPr marL="342900" lvl="0" indent="-342900" algn="l">
              <a:buFont typeface="Arial" panose="020B0604020202020204" pitchFamily="34" charset="0"/>
              <a:buChar char="•"/>
            </a:pPr>
            <a:r>
              <a:rPr lang="en-US" sz="1800" b="0" dirty="0">
                <a:solidFill>
                  <a:schemeClr val="tx1"/>
                </a:solidFill>
                <a:latin typeface="+mj-lt"/>
              </a:rPr>
              <a:t>Crime rates on Sundays were high in 2008 and 2015. </a:t>
            </a:r>
            <a:endParaRPr lang="en-CN" sz="1800" b="0" dirty="0">
              <a:solidFill>
                <a:schemeClr val="tx1"/>
              </a:solidFill>
              <a:latin typeface="+mj-lt"/>
            </a:endParaRPr>
          </a:p>
          <a:p>
            <a:pPr marL="342900" lvl="0" indent="-342900" algn="l">
              <a:buFont typeface="Arial" panose="020B0604020202020204" pitchFamily="34" charset="0"/>
              <a:buChar char="•"/>
            </a:pPr>
            <a:r>
              <a:rPr lang="en-US" sz="1800" b="0" dirty="0">
                <a:solidFill>
                  <a:schemeClr val="tx1"/>
                </a:solidFill>
                <a:latin typeface="+mj-lt"/>
              </a:rPr>
              <a:t>April had relatively low crime rate and July had relatively high crime rate. </a:t>
            </a:r>
            <a:endParaRPr lang="en-CN" sz="1800" b="0" dirty="0">
              <a:solidFill>
                <a:schemeClr val="tx1"/>
              </a:solidFill>
              <a:latin typeface="+mj-lt"/>
            </a:endParaRPr>
          </a:p>
          <a:p>
            <a:pPr marL="342900" lvl="0" indent="-342900" algn="l">
              <a:buFont typeface="Arial" panose="020B0604020202020204" pitchFamily="34" charset="0"/>
              <a:buChar char="•"/>
            </a:pPr>
            <a:r>
              <a:rPr lang="en-US" sz="1800" b="0" dirty="0">
                <a:solidFill>
                  <a:schemeClr val="tx1"/>
                </a:solidFill>
                <a:latin typeface="+mj-lt"/>
              </a:rPr>
              <a:t>Midnight was the most dangerous time.</a:t>
            </a:r>
            <a:endParaRPr lang="en-CN" sz="1800" b="0" dirty="0">
              <a:solidFill>
                <a:schemeClr val="tx1"/>
              </a:solidFill>
              <a:latin typeface="+mj-lt"/>
            </a:endParaRPr>
          </a:p>
          <a:p>
            <a:pPr marL="342900" lvl="0" indent="-342900" algn="l">
              <a:buFont typeface="Arial" panose="020B0604020202020204" pitchFamily="34" charset="0"/>
              <a:buChar char="•"/>
            </a:pPr>
            <a:r>
              <a:rPr lang="en-US" sz="1800" b="0" dirty="0">
                <a:solidFill>
                  <a:schemeClr val="tx1"/>
                </a:solidFill>
                <a:latin typeface="+mj-lt"/>
              </a:rPr>
              <a:t>Afternoons in summer tended to have higher crime cases. </a:t>
            </a:r>
            <a:endParaRPr lang="en-CN" sz="1800" b="0" dirty="0">
              <a:solidFill>
                <a:schemeClr val="tx1"/>
              </a:solidFill>
              <a:latin typeface="+mj-lt"/>
            </a:endParaRPr>
          </a:p>
          <a:p>
            <a:pPr algn="l" defTabSz="914400">
              <a:spcBef>
                <a:spcPct val="20000"/>
              </a:spcBef>
              <a:defRPr/>
            </a:pPr>
            <a:r>
              <a:rPr lang="en-US" sz="3200" dirty="0">
                <a:solidFill>
                  <a:schemeClr val="tx1"/>
                </a:solidFill>
              </a:rPr>
              <a:t>Recommendations </a:t>
            </a:r>
          </a:p>
          <a:p>
            <a:pPr marL="342900" indent="-342900" algn="l">
              <a:spcBef>
                <a:spcPct val="20000"/>
              </a:spcBef>
              <a:buFont typeface="Arial" panose="020B0604020202020204" pitchFamily="34" charset="0"/>
              <a:buChar char="•"/>
              <a:defRPr/>
            </a:pPr>
            <a:r>
              <a:rPr lang="en-US" sz="1800" b="0" dirty="0">
                <a:solidFill>
                  <a:schemeClr val="tx1"/>
                </a:solidFill>
                <a:latin typeface="+mj-lt"/>
              </a:rPr>
              <a:t>Always pay attention to property safety, especially in the most dangerous areas. </a:t>
            </a:r>
          </a:p>
          <a:p>
            <a:pPr marL="342900" indent="-342900" algn="l">
              <a:spcBef>
                <a:spcPct val="20000"/>
              </a:spcBef>
              <a:buFont typeface="Arial" panose="020B0604020202020204" pitchFamily="34" charset="0"/>
              <a:buChar char="•"/>
              <a:defRPr/>
            </a:pPr>
            <a:r>
              <a:rPr lang="en-US" sz="1800" b="0" dirty="0">
                <a:solidFill>
                  <a:schemeClr val="tx1"/>
                </a:solidFill>
                <a:latin typeface="+mj-lt"/>
              </a:rPr>
              <a:t>try to minimize living or staying in these areas and avoid going out at midnight. </a:t>
            </a:r>
          </a:p>
          <a:p>
            <a:pPr marL="342900" indent="-342900" algn="l">
              <a:spcBef>
                <a:spcPct val="20000"/>
              </a:spcBef>
              <a:buFont typeface="Arial" panose="020B0604020202020204" pitchFamily="34" charset="0"/>
              <a:buChar char="•"/>
              <a:defRPr/>
            </a:pPr>
            <a:r>
              <a:rPr lang="en-US" sz="1800" b="0" dirty="0">
                <a:solidFill>
                  <a:schemeClr val="tx1"/>
                </a:solidFill>
                <a:latin typeface="+mj-lt"/>
              </a:rPr>
              <a:t>As crime rates tend to rise in a day, people should be more vigilant about crime in the afternoon.</a:t>
            </a:r>
          </a:p>
          <a:p>
            <a:pPr marL="342900" indent="-342900" algn="l">
              <a:spcBef>
                <a:spcPct val="20000"/>
              </a:spcBef>
              <a:buFont typeface="Arial" panose="020B0604020202020204" pitchFamily="34" charset="0"/>
              <a:buChar char="•"/>
              <a:defRPr/>
            </a:pPr>
            <a:r>
              <a:rPr lang="en-US" sz="1800" b="0" dirty="0">
                <a:solidFill>
                  <a:schemeClr val="tx1"/>
                </a:solidFill>
                <a:latin typeface="+mj-lt"/>
              </a:rPr>
              <a:t>The police force coverage should pay more attention to the three most dangerous regions, help tourists identify dangerous districts and hours to visit in Seattle.</a:t>
            </a:r>
            <a:endParaRPr lang="en-CN" sz="1800" b="0" dirty="0">
              <a:solidFill>
                <a:schemeClr val="tx1"/>
              </a:solidFill>
              <a:latin typeface="+mj-lt"/>
            </a:endParaRPr>
          </a:p>
          <a:p>
            <a:pPr algn="l" defTabSz="914400">
              <a:spcBef>
                <a:spcPct val="20000"/>
              </a:spcBef>
              <a:defRPr/>
            </a:pPr>
            <a:endParaRPr lang="en-US" sz="3200" dirty="0">
              <a:solidFill>
                <a:schemeClr val="tx1"/>
              </a:solidFill>
            </a:endParaRPr>
          </a:p>
          <a:p>
            <a:pPr algn="l" defTabSz="914400">
              <a:spcBef>
                <a:spcPct val="20000"/>
              </a:spcBef>
              <a:defRPr/>
            </a:pPr>
            <a:endParaRPr lang="en-US" sz="2000" b="0" dirty="0">
              <a:solidFill>
                <a:schemeClr val="tx1"/>
              </a:solidFill>
              <a:latin typeface="+mj-lt"/>
            </a:endParaRPr>
          </a:p>
        </p:txBody>
      </p:sp>
    </p:spTree>
    <p:extLst>
      <p:ext uri="{BB962C8B-B14F-4D97-AF65-F5344CB8AC3E}">
        <p14:creationId xmlns:p14="http://schemas.microsoft.com/office/powerpoint/2010/main" val="1043175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Appendix – Data Dictionary</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 name="Picture 6" descr="A screenshot of a cell phone&#10;&#10;Description automatically generated">
            <a:extLst>
              <a:ext uri="{FF2B5EF4-FFF2-40B4-BE49-F238E27FC236}">
                <a16:creationId xmlns:a16="http://schemas.microsoft.com/office/drawing/2014/main" id="{C60152C8-3723-0947-9526-4BAA7FEB19B1}"/>
              </a:ext>
            </a:extLst>
          </p:cNvPr>
          <p:cNvPicPr/>
          <p:nvPr/>
        </p:nvPicPr>
        <p:blipFill>
          <a:blip r:embed="rId2"/>
          <a:stretch>
            <a:fillRect/>
          </a:stretch>
        </p:blipFill>
        <p:spPr>
          <a:xfrm>
            <a:off x="3581081" y="1296325"/>
            <a:ext cx="4977132" cy="5075899"/>
          </a:xfrm>
          <a:prstGeom prst="rect">
            <a:avLst/>
          </a:prstGeom>
        </p:spPr>
      </p:pic>
    </p:spTree>
    <p:extLst>
      <p:ext uri="{BB962C8B-B14F-4D97-AF65-F5344CB8AC3E}">
        <p14:creationId xmlns:p14="http://schemas.microsoft.com/office/powerpoint/2010/main" val="3363417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ID" dirty="0"/>
              <a:t>References </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51CF135F-A8A2-2644-8C6A-A2E5DF2B16D6}"/>
              </a:ext>
            </a:extLst>
          </p:cNvPr>
          <p:cNvSpPr txBox="1"/>
          <p:nvPr/>
        </p:nvSpPr>
        <p:spPr>
          <a:xfrm>
            <a:off x="1479378" y="1806997"/>
            <a:ext cx="9233243" cy="3600986"/>
          </a:xfrm>
          <a:prstGeom prst="rect">
            <a:avLst/>
          </a:prstGeom>
          <a:noFill/>
        </p:spPr>
        <p:txBody>
          <a:bodyPr wrap="square" rtlCol="0">
            <a:spAutoFit/>
          </a:bodyPr>
          <a:lstStyle/>
          <a:p>
            <a:pPr>
              <a:lnSpc>
                <a:spcPct val="150000"/>
              </a:lnSpc>
            </a:pPr>
            <a:r>
              <a:rPr lang="en-US" sz="2000" b="1" dirty="0">
                <a:latin typeface="+mj-lt"/>
              </a:rPr>
              <a:t>Dataset: SPD Crime Data: 2008-Present</a:t>
            </a:r>
            <a:endParaRPr lang="en-CN" sz="2000" b="1" dirty="0">
              <a:latin typeface="+mj-lt"/>
            </a:endParaRPr>
          </a:p>
          <a:p>
            <a:pPr>
              <a:lnSpc>
                <a:spcPct val="150000"/>
              </a:lnSpc>
            </a:pPr>
            <a:r>
              <a:rPr lang="en-CN" sz="2000" dirty="0">
                <a:latin typeface="+mj-lt"/>
                <a:hlinkClick r:id="rId2">
                  <a:extLst>
                    <a:ext uri="{A12FA001-AC4F-418D-AE19-62706E023703}">
                      <ahyp:hlinkClr xmlns:ahyp="http://schemas.microsoft.com/office/drawing/2018/hyperlinkcolor" val="tx"/>
                    </a:ext>
                  </a:extLst>
                </a:hlinkClick>
              </a:rPr>
              <a:t>https://data.seattle.gov/Public-Safety/SPD-Crime-Data-2008-Present/tazs-3rd5</a:t>
            </a:r>
            <a:endParaRPr lang="en-CN" sz="2000" dirty="0">
              <a:latin typeface="+mj-lt"/>
            </a:endParaRPr>
          </a:p>
          <a:p>
            <a:pPr>
              <a:lnSpc>
                <a:spcPct val="150000"/>
              </a:lnSpc>
            </a:pPr>
            <a:endParaRPr lang="en-US" sz="2000" dirty="0">
              <a:latin typeface="+mj-lt"/>
            </a:endParaRPr>
          </a:p>
          <a:p>
            <a:pPr>
              <a:lnSpc>
                <a:spcPct val="150000"/>
              </a:lnSpc>
            </a:pPr>
            <a:r>
              <a:rPr lang="en-US" sz="2000" b="1" dirty="0">
                <a:latin typeface="+mj-lt"/>
              </a:rPr>
              <a:t>Jagannathan., M (2019) High temperatures can lead to more violent crime, study finds</a:t>
            </a:r>
            <a:endParaRPr lang="en-CN" sz="2000" b="1" dirty="0">
              <a:latin typeface="+mj-lt"/>
            </a:endParaRPr>
          </a:p>
          <a:p>
            <a:pPr>
              <a:lnSpc>
                <a:spcPct val="150000"/>
              </a:lnSpc>
            </a:pPr>
            <a:r>
              <a:rPr lang="en-CN" sz="2000" dirty="0">
                <a:latin typeface="+mj-lt"/>
                <a:hlinkClick r:id="rId3">
                  <a:extLst>
                    <a:ext uri="{A12FA001-AC4F-418D-AE19-62706E023703}">
                      <ahyp:hlinkClr xmlns:ahyp="http://schemas.microsoft.com/office/drawing/2018/hyperlinkcolor" val="tx"/>
                    </a:ext>
                  </a:extLst>
                </a:hlinkClick>
              </a:rPr>
              <a:t>https://nypost.com/2019/06/18/high-temperatures-can-lead-to-more-violent-crime-study-finds/</a:t>
            </a:r>
            <a:endParaRPr lang="en-CN" sz="2000" dirty="0">
              <a:latin typeface="+mj-lt"/>
            </a:endParaRPr>
          </a:p>
          <a:p>
            <a:pPr>
              <a:lnSpc>
                <a:spcPct val="150000"/>
              </a:lnSpc>
            </a:pPr>
            <a:r>
              <a:rPr lang="en-CN" sz="2000" dirty="0">
                <a:latin typeface="+mj-lt"/>
              </a:rPr>
              <a:t> </a:t>
            </a:r>
          </a:p>
          <a:p>
            <a:endParaRPr lang="en-CN" dirty="0"/>
          </a:p>
        </p:txBody>
      </p:sp>
    </p:spTree>
    <p:extLst>
      <p:ext uri="{BB962C8B-B14F-4D97-AF65-F5344CB8AC3E}">
        <p14:creationId xmlns:p14="http://schemas.microsoft.com/office/powerpoint/2010/main" val="2034197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817A5-CAB0-434F-99E1-1277A425E659}"/>
              </a:ext>
            </a:extLst>
          </p:cNvPr>
          <p:cNvPicPr>
            <a:picLocks noChangeAspect="1"/>
          </p:cNvPicPr>
          <p:nvPr/>
        </p:nvPicPr>
        <p:blipFill>
          <a:blip r:embed="rId2">
            <a:alphaModFix amt="69000"/>
          </a:blip>
          <a:stretch>
            <a:fillRect/>
          </a:stretch>
        </p:blipFill>
        <p:spPr>
          <a:xfrm>
            <a:off x="0" y="-629392"/>
            <a:ext cx="12192000" cy="7862412"/>
          </a:xfrm>
          <a:prstGeom prst="rect">
            <a:avLst/>
          </a:prstGeom>
        </p:spPr>
      </p:pic>
      <p:sp>
        <p:nvSpPr>
          <p:cNvPr id="47" name="TextBox 46">
            <a:extLst>
              <a:ext uri="{FF2B5EF4-FFF2-40B4-BE49-F238E27FC236}">
                <a16:creationId xmlns:a16="http://schemas.microsoft.com/office/drawing/2014/main" id="{7C59BF20-0BAA-490D-95E1-02638BB3EF22}"/>
              </a:ext>
            </a:extLst>
          </p:cNvPr>
          <p:cNvSpPr txBox="1"/>
          <p:nvPr/>
        </p:nvSpPr>
        <p:spPr>
          <a:xfrm>
            <a:off x="1233291" y="311808"/>
            <a:ext cx="9725419" cy="1569660"/>
          </a:xfrm>
          <a:prstGeom prst="rect">
            <a:avLst/>
          </a:prstGeom>
          <a:noFill/>
        </p:spPr>
        <p:txBody>
          <a:bodyPr wrap="square" rtlCol="0">
            <a:spAutoFit/>
          </a:bodyPr>
          <a:lstStyle/>
          <a:p>
            <a:pPr algn="ctr"/>
            <a:r>
              <a:rPr lang="en-US" sz="9600" dirty="0">
                <a:latin typeface="+mj-lt"/>
              </a:rPr>
              <a:t>Thank You</a:t>
            </a:r>
            <a:endParaRPr lang="en-US" sz="9600" dirty="0">
              <a:solidFill>
                <a:schemeClr val="accent6"/>
              </a:solidFill>
              <a:latin typeface="+mj-lt"/>
            </a:endParaRPr>
          </a:p>
        </p:txBody>
      </p:sp>
      <p:sp>
        <p:nvSpPr>
          <p:cNvPr id="48" name="Rectangle 47">
            <a:extLst>
              <a:ext uri="{FF2B5EF4-FFF2-40B4-BE49-F238E27FC236}">
                <a16:creationId xmlns:a16="http://schemas.microsoft.com/office/drawing/2014/main" id="{3608CFA3-8CA9-4FB5-B959-DD6A8102E775}"/>
              </a:ext>
            </a:extLst>
          </p:cNvPr>
          <p:cNvSpPr/>
          <p:nvPr/>
        </p:nvSpPr>
        <p:spPr>
          <a:xfrm>
            <a:off x="3512774" y="1633220"/>
            <a:ext cx="5356952" cy="830997"/>
          </a:xfrm>
          <a:prstGeom prst="rect">
            <a:avLst/>
          </a:prstGeom>
        </p:spPr>
        <p:txBody>
          <a:bodyPr wrap="square">
            <a:spAutoFit/>
          </a:bodyPr>
          <a:lstStyle/>
          <a:p>
            <a:pPr algn="ctr">
              <a:lnSpc>
                <a:spcPct val="150000"/>
              </a:lnSpc>
            </a:pPr>
            <a:r>
              <a:rPr lang="en-US" sz="3200" spc="600" dirty="0">
                <a:solidFill>
                  <a:schemeClr val="accent6"/>
                </a:solidFill>
                <a:ea typeface="Open Sans Light" panose="020B0306030504020204" pitchFamily="34" charset="0"/>
                <a:cs typeface="Open Sans Light" panose="020B0306030504020204" pitchFamily="34" charset="0"/>
              </a:rPr>
              <a:t>For The Attention</a:t>
            </a:r>
            <a:endParaRPr lang="id-ID" sz="3200" spc="600" dirty="0">
              <a:solidFill>
                <a:schemeClr val="accent6"/>
              </a:solidFill>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58067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696790A0-F220-4376-92DD-27157C9CB04A}"/>
              </a:ext>
            </a:extLst>
          </p:cNvPr>
          <p:cNvSpPr txBox="1"/>
          <p:nvPr/>
        </p:nvSpPr>
        <p:spPr>
          <a:xfrm>
            <a:off x="1206750" y="2275796"/>
            <a:ext cx="1443024" cy="1446550"/>
          </a:xfrm>
          <a:prstGeom prst="rect">
            <a:avLst/>
          </a:prstGeom>
          <a:noFill/>
        </p:spPr>
        <p:txBody>
          <a:bodyPr wrap="none" rtlCol="0">
            <a:spAutoFit/>
          </a:bodyPr>
          <a:lstStyle/>
          <a:p>
            <a:r>
              <a:rPr lang="en-ID" sz="8800" b="1" dirty="0">
                <a:solidFill>
                  <a:schemeClr val="accent6"/>
                </a:solidFill>
                <a:latin typeface="+mj-lt"/>
                <a:cs typeface="Poppins" panose="02000000000000000000" pitchFamily="2" charset="0"/>
              </a:rPr>
              <a:t>01</a:t>
            </a:r>
            <a:endParaRPr lang="id-ID" sz="8800" b="1" dirty="0">
              <a:solidFill>
                <a:schemeClr val="accent6"/>
              </a:solidFill>
              <a:latin typeface="+mj-lt"/>
              <a:cs typeface="Poppins" panose="02000000000000000000" pitchFamily="2" charset="0"/>
            </a:endParaRPr>
          </a:p>
        </p:txBody>
      </p:sp>
      <p:sp>
        <p:nvSpPr>
          <p:cNvPr id="33" name="TextBox 32">
            <a:extLst>
              <a:ext uri="{FF2B5EF4-FFF2-40B4-BE49-F238E27FC236}">
                <a16:creationId xmlns:a16="http://schemas.microsoft.com/office/drawing/2014/main" id="{7BF181C7-3E71-40F8-9CB3-BAFC10F1C5FD}"/>
              </a:ext>
            </a:extLst>
          </p:cNvPr>
          <p:cNvSpPr txBox="1"/>
          <p:nvPr/>
        </p:nvSpPr>
        <p:spPr>
          <a:xfrm>
            <a:off x="985034" y="3553069"/>
            <a:ext cx="1994329" cy="338554"/>
          </a:xfrm>
          <a:prstGeom prst="rect">
            <a:avLst/>
          </a:prstGeom>
          <a:noFill/>
        </p:spPr>
        <p:txBody>
          <a:bodyPr wrap="none" rtlCol="0">
            <a:spAutoFit/>
          </a:bodyPr>
          <a:lstStyle/>
          <a:p>
            <a:r>
              <a:rPr lang="en-ID" sz="1600" b="1" dirty="0">
                <a:latin typeface="+mj-lt"/>
                <a:cs typeface="Poppins" panose="02000000000000000000" pitchFamily="2" charset="0"/>
              </a:rPr>
              <a:t>Dataset Introduction </a:t>
            </a:r>
            <a:endParaRPr lang="id-ID" sz="1600" b="1" dirty="0">
              <a:latin typeface="+mj-lt"/>
              <a:cs typeface="Poppins" panose="02000000000000000000" pitchFamily="2" charset="0"/>
            </a:endParaRPr>
          </a:p>
        </p:txBody>
      </p:sp>
      <p:sp>
        <p:nvSpPr>
          <p:cNvPr id="34" name="Rectangle 33">
            <a:extLst>
              <a:ext uri="{FF2B5EF4-FFF2-40B4-BE49-F238E27FC236}">
                <a16:creationId xmlns:a16="http://schemas.microsoft.com/office/drawing/2014/main" id="{54EF325C-1BC4-4BE9-BD5B-C9B8F5561BE0}"/>
              </a:ext>
            </a:extLst>
          </p:cNvPr>
          <p:cNvSpPr/>
          <p:nvPr/>
        </p:nvSpPr>
        <p:spPr>
          <a:xfrm>
            <a:off x="921076" y="3849278"/>
            <a:ext cx="2135446" cy="1171731"/>
          </a:xfrm>
          <a:prstGeom prst="rect">
            <a:avLst/>
          </a:prstGeom>
        </p:spPr>
        <p:txBody>
          <a:bodyPr wrap="square">
            <a:spAutoFit/>
          </a:bodyPr>
          <a:lstStyle/>
          <a:p>
            <a:pPr>
              <a:lnSpc>
                <a:spcPct val="150000"/>
              </a:lnSpc>
            </a:pPr>
            <a:r>
              <a:rPr lang="en-CN" sz="1200" dirty="0">
                <a:ea typeface="Open Sans Light" panose="020B0306030504020204" pitchFamily="34" charset="0"/>
                <a:cs typeface="Open Sans Light" panose="020B0306030504020204" pitchFamily="34" charset="0"/>
              </a:rPr>
              <a:t>Crime </a:t>
            </a:r>
            <a:r>
              <a:rPr lang="en-US" sz="1200" dirty="0">
                <a:ea typeface="Open Sans Light" panose="020B0306030504020204" pitchFamily="34" charset="0"/>
                <a:cs typeface="Open Sans Light" panose="020B0306030504020204" pitchFamily="34" charset="0"/>
              </a:rPr>
              <a:t>record</a:t>
            </a:r>
            <a:r>
              <a:rPr lang="en-CN" sz="1200" dirty="0">
                <a:ea typeface="Open Sans Light" panose="020B0306030504020204" pitchFamily="34" charset="0"/>
                <a:cs typeface="Open Sans Light" panose="020B0306030504020204" pitchFamily="34" charset="0"/>
              </a:rPr>
              <a:t> for the city of Seattle from January 1</a:t>
            </a:r>
            <a:r>
              <a:rPr lang="en-US" altLang="zh-CN" sz="1200" baseline="30000" dirty="0" err="1">
                <a:ea typeface="Open Sans Light" panose="020B0306030504020204" pitchFamily="34" charset="0"/>
                <a:cs typeface="Open Sans Light" panose="020B0306030504020204" pitchFamily="34" charset="0"/>
              </a:rPr>
              <a:t>st</a:t>
            </a:r>
            <a:r>
              <a:rPr lang="en-CN" sz="1200" dirty="0">
                <a:ea typeface="Open Sans Light" panose="020B0306030504020204" pitchFamily="34" charset="0"/>
                <a:cs typeface="Open Sans Light" panose="020B0306030504020204" pitchFamily="34" charset="0"/>
              </a:rPr>
              <a:t>, 2008 to the end of April 2020</a:t>
            </a:r>
            <a:r>
              <a:rPr lang="en-US" sz="1200" dirty="0">
                <a:ea typeface="Open Sans Light" panose="020B0306030504020204" pitchFamily="34" charset="0"/>
                <a:cs typeface="Open Sans Light" panose="020B0306030504020204" pitchFamily="34" charset="0"/>
              </a:rPr>
              <a:t> with </a:t>
            </a:r>
            <a:r>
              <a:rPr lang="en-CN" sz="1200" dirty="0">
                <a:ea typeface="Open Sans Light" panose="020B0306030504020204" pitchFamily="34" charset="0"/>
                <a:cs typeface="Open Sans Light" panose="020B0306030504020204" pitchFamily="34" charset="0"/>
              </a:rPr>
              <a:t>824220 rows </a:t>
            </a:r>
            <a:r>
              <a:rPr lang="en-US" sz="1200" dirty="0">
                <a:ea typeface="Open Sans Light" panose="020B0306030504020204" pitchFamily="34" charset="0"/>
                <a:cs typeface="Open Sans Light" panose="020B0306030504020204" pitchFamily="34" charset="0"/>
              </a:rPr>
              <a:t>and </a:t>
            </a:r>
            <a:r>
              <a:rPr lang="en-CN" sz="1200" dirty="0">
                <a:ea typeface="Open Sans Light" panose="020B0306030504020204" pitchFamily="34" charset="0"/>
                <a:cs typeface="Open Sans Light" panose="020B0306030504020204" pitchFamily="34" charset="0"/>
              </a:rPr>
              <a:t>17 columns </a:t>
            </a:r>
            <a:endParaRPr lang="id-ID" sz="1200" dirty="0">
              <a:ea typeface="Open Sans Light" panose="020B0306030504020204" pitchFamily="34" charset="0"/>
              <a:cs typeface="Open Sans Light" panose="020B0306030504020204" pitchFamily="34" charset="0"/>
            </a:endParaRPr>
          </a:p>
        </p:txBody>
      </p:sp>
      <p:sp>
        <p:nvSpPr>
          <p:cNvPr id="35" name="TextBox 34">
            <a:extLst>
              <a:ext uri="{FF2B5EF4-FFF2-40B4-BE49-F238E27FC236}">
                <a16:creationId xmlns:a16="http://schemas.microsoft.com/office/drawing/2014/main" id="{F502538B-660F-4221-A5F4-BFC0BF20A924}"/>
              </a:ext>
            </a:extLst>
          </p:cNvPr>
          <p:cNvSpPr txBox="1"/>
          <p:nvPr/>
        </p:nvSpPr>
        <p:spPr>
          <a:xfrm>
            <a:off x="4202795" y="2275796"/>
            <a:ext cx="1447832" cy="1446550"/>
          </a:xfrm>
          <a:prstGeom prst="rect">
            <a:avLst/>
          </a:prstGeom>
          <a:noFill/>
        </p:spPr>
        <p:txBody>
          <a:bodyPr wrap="none" rtlCol="0">
            <a:spAutoFit/>
          </a:bodyPr>
          <a:lstStyle/>
          <a:p>
            <a:r>
              <a:rPr lang="en-ID" sz="8800" b="1" dirty="0">
                <a:solidFill>
                  <a:schemeClr val="accent6"/>
                </a:solidFill>
                <a:latin typeface="+mj-lt"/>
                <a:cs typeface="Poppins" panose="02000000000000000000" pitchFamily="2" charset="0"/>
              </a:rPr>
              <a:t>02</a:t>
            </a:r>
            <a:endParaRPr lang="id-ID" sz="8800" b="1" dirty="0">
              <a:solidFill>
                <a:schemeClr val="accent6"/>
              </a:solidFill>
              <a:latin typeface="+mj-lt"/>
              <a:cs typeface="Poppins" panose="02000000000000000000" pitchFamily="2" charset="0"/>
            </a:endParaRPr>
          </a:p>
        </p:txBody>
      </p:sp>
      <p:sp>
        <p:nvSpPr>
          <p:cNvPr id="36" name="TextBox 35">
            <a:extLst>
              <a:ext uri="{FF2B5EF4-FFF2-40B4-BE49-F238E27FC236}">
                <a16:creationId xmlns:a16="http://schemas.microsoft.com/office/drawing/2014/main" id="{C900E9EE-30DB-47F0-8B47-8FF507C1F7FB}"/>
              </a:ext>
            </a:extLst>
          </p:cNvPr>
          <p:cNvSpPr txBox="1"/>
          <p:nvPr/>
        </p:nvSpPr>
        <p:spPr>
          <a:xfrm>
            <a:off x="4201212" y="3553069"/>
            <a:ext cx="1557029" cy="338554"/>
          </a:xfrm>
          <a:prstGeom prst="rect">
            <a:avLst/>
          </a:prstGeom>
          <a:noFill/>
        </p:spPr>
        <p:txBody>
          <a:bodyPr wrap="none" rtlCol="0">
            <a:spAutoFit/>
          </a:bodyPr>
          <a:lstStyle/>
          <a:p>
            <a:r>
              <a:rPr lang="en-CN" sz="1600" b="1" dirty="0"/>
              <a:t>Data Dictionary </a:t>
            </a:r>
            <a:endParaRPr lang="id-ID" sz="1600" b="1" dirty="0">
              <a:latin typeface="+mj-lt"/>
              <a:cs typeface="Poppins" panose="02000000000000000000" pitchFamily="2" charset="0"/>
            </a:endParaRPr>
          </a:p>
        </p:txBody>
      </p:sp>
      <p:sp>
        <p:nvSpPr>
          <p:cNvPr id="38" name="TextBox 37">
            <a:extLst>
              <a:ext uri="{FF2B5EF4-FFF2-40B4-BE49-F238E27FC236}">
                <a16:creationId xmlns:a16="http://schemas.microsoft.com/office/drawing/2014/main" id="{950CF71F-E3CD-4690-8948-E7D50E0F9FD9}"/>
              </a:ext>
            </a:extLst>
          </p:cNvPr>
          <p:cNvSpPr txBox="1"/>
          <p:nvPr/>
        </p:nvSpPr>
        <p:spPr>
          <a:xfrm>
            <a:off x="6896830" y="2275796"/>
            <a:ext cx="1447832" cy="1446550"/>
          </a:xfrm>
          <a:prstGeom prst="rect">
            <a:avLst/>
          </a:prstGeom>
          <a:noFill/>
        </p:spPr>
        <p:txBody>
          <a:bodyPr wrap="none" rtlCol="0">
            <a:spAutoFit/>
          </a:bodyPr>
          <a:lstStyle/>
          <a:p>
            <a:r>
              <a:rPr lang="en-ID" sz="8800" b="1" dirty="0">
                <a:solidFill>
                  <a:schemeClr val="accent6"/>
                </a:solidFill>
                <a:latin typeface="+mj-lt"/>
                <a:cs typeface="Poppins" panose="02000000000000000000" pitchFamily="2" charset="0"/>
              </a:rPr>
              <a:t>03</a:t>
            </a:r>
            <a:endParaRPr lang="id-ID" sz="8800" b="1" dirty="0">
              <a:solidFill>
                <a:schemeClr val="accent6"/>
              </a:solidFill>
              <a:latin typeface="+mj-lt"/>
              <a:cs typeface="Poppins" panose="02000000000000000000" pitchFamily="2" charset="0"/>
            </a:endParaRPr>
          </a:p>
        </p:txBody>
      </p:sp>
      <p:sp>
        <p:nvSpPr>
          <p:cNvPr id="39" name="TextBox 38">
            <a:extLst>
              <a:ext uri="{FF2B5EF4-FFF2-40B4-BE49-F238E27FC236}">
                <a16:creationId xmlns:a16="http://schemas.microsoft.com/office/drawing/2014/main" id="{D27FEACC-84A7-4CD4-AF66-B5BC9AEA8D96}"/>
              </a:ext>
            </a:extLst>
          </p:cNvPr>
          <p:cNvSpPr txBox="1"/>
          <p:nvPr/>
        </p:nvSpPr>
        <p:spPr>
          <a:xfrm>
            <a:off x="6895247" y="3553069"/>
            <a:ext cx="1459951" cy="338554"/>
          </a:xfrm>
          <a:prstGeom prst="rect">
            <a:avLst/>
          </a:prstGeom>
          <a:noFill/>
        </p:spPr>
        <p:txBody>
          <a:bodyPr wrap="none" rtlCol="0">
            <a:spAutoFit/>
          </a:bodyPr>
          <a:lstStyle/>
          <a:p>
            <a:r>
              <a:rPr lang="en-ID" sz="1600" b="1" dirty="0">
                <a:latin typeface="+mj-lt"/>
                <a:cs typeface="Poppins" panose="02000000000000000000" pitchFamily="2" charset="0"/>
              </a:rPr>
              <a:t>Data Sampling </a:t>
            </a:r>
            <a:endParaRPr lang="id-ID" sz="1600" b="1" dirty="0">
              <a:latin typeface="+mj-lt"/>
              <a:cs typeface="Poppins" panose="02000000000000000000" pitchFamily="2" charset="0"/>
            </a:endParaRPr>
          </a:p>
        </p:txBody>
      </p:sp>
      <p:sp>
        <p:nvSpPr>
          <p:cNvPr id="41" name="TextBox 40">
            <a:extLst>
              <a:ext uri="{FF2B5EF4-FFF2-40B4-BE49-F238E27FC236}">
                <a16:creationId xmlns:a16="http://schemas.microsoft.com/office/drawing/2014/main" id="{9CB2C0D3-C401-44D2-9482-F42119E04A42}"/>
              </a:ext>
            </a:extLst>
          </p:cNvPr>
          <p:cNvSpPr txBox="1"/>
          <p:nvPr/>
        </p:nvSpPr>
        <p:spPr>
          <a:xfrm>
            <a:off x="9587946" y="2275796"/>
            <a:ext cx="1447832" cy="1446550"/>
          </a:xfrm>
          <a:prstGeom prst="rect">
            <a:avLst/>
          </a:prstGeom>
          <a:noFill/>
        </p:spPr>
        <p:txBody>
          <a:bodyPr wrap="none" rtlCol="0">
            <a:spAutoFit/>
          </a:bodyPr>
          <a:lstStyle/>
          <a:p>
            <a:r>
              <a:rPr lang="en-ID" sz="8800" b="1" dirty="0">
                <a:solidFill>
                  <a:schemeClr val="accent6"/>
                </a:solidFill>
                <a:latin typeface="+mj-lt"/>
                <a:cs typeface="Poppins" panose="02000000000000000000" pitchFamily="2" charset="0"/>
              </a:rPr>
              <a:t>04</a:t>
            </a:r>
            <a:endParaRPr lang="id-ID" sz="8800" b="1" dirty="0">
              <a:solidFill>
                <a:schemeClr val="accent6"/>
              </a:solidFill>
              <a:latin typeface="+mj-lt"/>
              <a:cs typeface="Poppins" panose="02000000000000000000" pitchFamily="2" charset="0"/>
            </a:endParaRPr>
          </a:p>
        </p:txBody>
      </p:sp>
      <p:sp>
        <p:nvSpPr>
          <p:cNvPr id="42" name="TextBox 41">
            <a:extLst>
              <a:ext uri="{FF2B5EF4-FFF2-40B4-BE49-F238E27FC236}">
                <a16:creationId xmlns:a16="http://schemas.microsoft.com/office/drawing/2014/main" id="{2C5E8F75-E953-4844-9859-1CF978AE6BA4}"/>
              </a:ext>
            </a:extLst>
          </p:cNvPr>
          <p:cNvSpPr txBox="1"/>
          <p:nvPr/>
        </p:nvSpPr>
        <p:spPr>
          <a:xfrm>
            <a:off x="9586363" y="3553069"/>
            <a:ext cx="1280415" cy="338554"/>
          </a:xfrm>
          <a:prstGeom prst="rect">
            <a:avLst/>
          </a:prstGeom>
          <a:noFill/>
        </p:spPr>
        <p:txBody>
          <a:bodyPr wrap="none" rtlCol="0">
            <a:spAutoFit/>
          </a:bodyPr>
          <a:lstStyle/>
          <a:p>
            <a:r>
              <a:rPr lang="en-ID" sz="1600" b="1" dirty="0">
                <a:latin typeface="+mj-lt"/>
                <a:cs typeface="Poppins" panose="02000000000000000000" pitchFamily="2" charset="0"/>
              </a:rPr>
              <a:t>Missing Data</a:t>
            </a:r>
            <a:endParaRPr lang="id-ID" sz="1600" b="1" dirty="0">
              <a:latin typeface="+mj-lt"/>
              <a:cs typeface="Poppins" panose="02000000000000000000" pitchFamily="2" charset="0"/>
            </a:endParaRPr>
          </a:p>
        </p:txBody>
      </p:sp>
      <p:sp>
        <p:nvSpPr>
          <p:cNvPr id="43" name="Rectangle 42">
            <a:extLst>
              <a:ext uri="{FF2B5EF4-FFF2-40B4-BE49-F238E27FC236}">
                <a16:creationId xmlns:a16="http://schemas.microsoft.com/office/drawing/2014/main" id="{B9C8D907-0BEC-4671-8947-401D05F63299}"/>
              </a:ext>
            </a:extLst>
          </p:cNvPr>
          <p:cNvSpPr/>
          <p:nvPr/>
        </p:nvSpPr>
        <p:spPr>
          <a:xfrm>
            <a:off x="9213182" y="3849278"/>
            <a:ext cx="2197359" cy="1171731"/>
          </a:xfrm>
          <a:prstGeom prst="rect">
            <a:avLst/>
          </a:prstGeom>
        </p:spPr>
        <p:txBody>
          <a:bodyPr wrap="square">
            <a:spAutoFit/>
          </a:bodyPr>
          <a:lstStyle/>
          <a:p>
            <a:pPr>
              <a:lnSpc>
                <a:spcPct val="150000"/>
              </a:lnSpc>
            </a:pPr>
            <a:r>
              <a:rPr lang="id-ID" sz="1200" dirty="0">
                <a:ea typeface="Open Sans Light" panose="020B0306030504020204" pitchFamily="34" charset="0"/>
                <a:cs typeface="Open Sans Light" panose="020B0306030504020204" pitchFamily="34" charset="0"/>
              </a:rPr>
              <a:t>Dropped </a:t>
            </a:r>
            <a:r>
              <a:rPr lang="en-US" sz="1200" dirty="0">
                <a:ea typeface="Open Sans Light" panose="020B0306030504020204" pitchFamily="34" charset="0"/>
                <a:cs typeface="Open Sans Light" panose="020B0306030504020204" pitchFamily="34" charset="0"/>
              </a:rPr>
              <a:t>Offense End Datetime</a:t>
            </a:r>
            <a:r>
              <a:rPr lang="zh-CN" altLang="en-US" sz="1200" dirty="0">
                <a:ea typeface="Open Sans Light" panose="020B0306030504020204" pitchFamily="34" charset="0"/>
                <a:cs typeface="Open Sans Light" panose="020B0306030504020204" pitchFamily="34" charset="0"/>
              </a:rPr>
              <a:t> </a:t>
            </a:r>
            <a:r>
              <a:rPr lang="en-US" altLang="zh-CN" sz="1200" dirty="0">
                <a:ea typeface="Open Sans Light" panose="020B0306030504020204" pitchFamily="34" charset="0"/>
                <a:cs typeface="Open Sans Light" panose="020B0306030504020204" pitchFamily="34" charset="0"/>
              </a:rPr>
              <a:t>(19866</a:t>
            </a:r>
            <a:r>
              <a:rPr lang="zh-CN" altLang="en-US" sz="1200" dirty="0">
                <a:ea typeface="Open Sans Light" panose="020B0306030504020204" pitchFamily="34" charset="0"/>
                <a:cs typeface="Open Sans Light" panose="020B0306030504020204" pitchFamily="34" charset="0"/>
              </a:rPr>
              <a:t> </a:t>
            </a:r>
            <a:r>
              <a:rPr lang="en-US" altLang="zh-CN" sz="1200" dirty="0">
                <a:ea typeface="Open Sans Light" panose="020B0306030504020204" pitchFamily="34" charset="0"/>
                <a:cs typeface="Open Sans Light" panose="020B0306030504020204" pitchFamily="34" charset="0"/>
              </a:rPr>
              <a:t>missing</a:t>
            </a:r>
            <a:r>
              <a:rPr lang="zh-CN" altLang="en-US" sz="1200" dirty="0">
                <a:ea typeface="Open Sans Light" panose="020B0306030504020204" pitchFamily="34" charset="0"/>
                <a:cs typeface="Open Sans Light" panose="020B0306030504020204" pitchFamily="34" charset="0"/>
              </a:rPr>
              <a:t> </a:t>
            </a:r>
            <a:r>
              <a:rPr lang="en-US" altLang="zh-CN" sz="1200" dirty="0">
                <a:ea typeface="Open Sans Light" panose="020B0306030504020204" pitchFamily="34" charset="0"/>
                <a:cs typeface="Open Sans Light" panose="020B0306030504020204" pitchFamily="34" charset="0"/>
              </a:rPr>
              <a:t>and</a:t>
            </a:r>
            <a:r>
              <a:rPr lang="zh-CN" altLang="en-US" sz="1200" dirty="0">
                <a:ea typeface="Open Sans Light" panose="020B0306030504020204" pitchFamily="34" charset="0"/>
                <a:cs typeface="Open Sans Light" panose="020B0306030504020204" pitchFamily="34" charset="0"/>
              </a:rPr>
              <a:t> </a:t>
            </a:r>
            <a:r>
              <a:rPr lang="en-US" altLang="zh-CN" sz="1200" dirty="0">
                <a:ea typeface="Open Sans Light" panose="020B0306030504020204" pitchFamily="34" charset="0"/>
                <a:cs typeface="Open Sans Light" panose="020B0306030504020204" pitchFamily="34" charset="0"/>
              </a:rPr>
              <a:t>useless</a:t>
            </a:r>
            <a:r>
              <a:rPr lang="zh-CN" altLang="en-US" sz="1200" dirty="0">
                <a:ea typeface="Open Sans Light" panose="020B0306030504020204" pitchFamily="34" charset="0"/>
                <a:cs typeface="Open Sans Light" panose="020B0306030504020204" pitchFamily="34" charset="0"/>
              </a:rPr>
              <a:t> </a:t>
            </a:r>
            <a:r>
              <a:rPr lang="en-US" altLang="zh-CN" sz="1200" dirty="0">
                <a:ea typeface="Open Sans Light" panose="020B0306030504020204" pitchFamily="34" charset="0"/>
                <a:cs typeface="Open Sans Light" panose="020B0306030504020204" pitchFamily="34" charset="0"/>
              </a:rPr>
              <a:t>for</a:t>
            </a:r>
            <a:r>
              <a:rPr lang="zh-CN" altLang="en-US" sz="1200" dirty="0">
                <a:ea typeface="Open Sans Light" panose="020B0306030504020204" pitchFamily="34" charset="0"/>
                <a:cs typeface="Open Sans Light" panose="020B0306030504020204" pitchFamily="34" charset="0"/>
              </a:rPr>
              <a:t> </a:t>
            </a:r>
            <a:r>
              <a:rPr lang="en-US" altLang="zh-CN" sz="1200" dirty="0">
                <a:ea typeface="Open Sans Light" panose="020B0306030504020204" pitchFamily="34" charset="0"/>
                <a:cs typeface="Open Sans Light" panose="020B0306030504020204" pitchFamily="34" charset="0"/>
              </a:rPr>
              <a:t>analysis)</a:t>
            </a:r>
            <a:r>
              <a:rPr lang="en-US" sz="1200" dirty="0">
                <a:ea typeface="Open Sans Light" panose="020B0306030504020204" pitchFamily="34" charset="0"/>
                <a:cs typeface="Open Sans Light" panose="020B0306030504020204" pitchFamily="34" charset="0"/>
              </a:rPr>
              <a:t>, ignored 3.6% missing</a:t>
            </a:r>
            <a:r>
              <a:rPr lang="zh-CN" altLang="en-US" sz="1200" dirty="0">
                <a:ea typeface="Open Sans Light" panose="020B0306030504020204" pitchFamily="34" charset="0"/>
                <a:cs typeface="Open Sans Light" panose="020B0306030504020204" pitchFamily="34" charset="0"/>
              </a:rPr>
              <a:t> </a:t>
            </a:r>
            <a:r>
              <a:rPr lang="en-US" altLang="zh-CN" sz="1200" dirty="0">
                <a:ea typeface="Open Sans Light" panose="020B0306030504020204" pitchFamily="34" charset="0"/>
                <a:cs typeface="Open Sans Light" panose="020B0306030504020204" pitchFamily="34" charset="0"/>
              </a:rPr>
              <a:t>data</a:t>
            </a:r>
            <a:r>
              <a:rPr lang="en-US" sz="1200" dirty="0">
                <a:ea typeface="Open Sans Light" panose="020B0306030504020204" pitchFamily="34" charset="0"/>
                <a:cs typeface="Open Sans Light" panose="020B0306030504020204" pitchFamily="34" charset="0"/>
              </a:rPr>
              <a:t> of address. </a:t>
            </a:r>
            <a:endParaRPr lang="id-ID" sz="1200" dirty="0">
              <a:ea typeface="Open Sans Light" panose="020B0306030504020204" pitchFamily="34" charset="0"/>
              <a:cs typeface="Open Sans Light" panose="020B0306030504020204" pitchFamily="34" charset="0"/>
            </a:endParaRPr>
          </a:p>
        </p:txBody>
      </p:sp>
      <p:sp>
        <p:nvSpPr>
          <p:cNvPr id="44" name="Text Placeholder 2">
            <a:extLst>
              <a:ext uri="{FF2B5EF4-FFF2-40B4-BE49-F238E27FC236}">
                <a16:creationId xmlns:a16="http://schemas.microsoft.com/office/drawing/2014/main" id="{569AE8D1-DE42-41AB-970E-047DA299E836}"/>
              </a:ext>
            </a:extLst>
          </p:cNvPr>
          <p:cNvSpPr>
            <a:spLocks noGrp="1"/>
          </p:cNvSpPr>
          <p:nvPr>
            <p:ph type="body" sz="quarter" idx="10"/>
          </p:nvPr>
        </p:nvSpPr>
        <p:spPr/>
        <p:txBody>
          <a:bodyPr/>
          <a:lstStyle/>
          <a:p>
            <a:r>
              <a:rPr lang="en-ID" dirty="0"/>
              <a:t>02 Data Overview </a:t>
            </a:r>
          </a:p>
          <a:p>
            <a:r>
              <a:rPr lang="en-ID" dirty="0"/>
              <a:t>&amp; Pre-processing</a:t>
            </a:r>
          </a:p>
        </p:txBody>
      </p:sp>
      <p:sp>
        <p:nvSpPr>
          <p:cNvPr id="15" name="Rectangle 14">
            <a:extLst>
              <a:ext uri="{FF2B5EF4-FFF2-40B4-BE49-F238E27FC236}">
                <a16:creationId xmlns:a16="http://schemas.microsoft.com/office/drawing/2014/main" id="{F45B316B-026B-804D-B93F-583E5F891EDA}"/>
              </a:ext>
            </a:extLst>
          </p:cNvPr>
          <p:cNvSpPr/>
          <p:nvPr/>
        </p:nvSpPr>
        <p:spPr>
          <a:xfrm>
            <a:off x="3912003" y="3825256"/>
            <a:ext cx="2135446" cy="1171731"/>
          </a:xfrm>
          <a:prstGeom prst="rect">
            <a:avLst/>
          </a:prstGeom>
        </p:spPr>
        <p:txBody>
          <a:bodyPr wrap="square">
            <a:spAutoFit/>
          </a:bodyPr>
          <a:lstStyle/>
          <a:p>
            <a:pPr>
              <a:lnSpc>
                <a:spcPct val="150000"/>
              </a:lnSpc>
            </a:pPr>
            <a:r>
              <a:rPr lang="en-US" sz="1200" dirty="0">
                <a:ea typeface="Open Sans Light" panose="020B0306030504020204" pitchFamily="34" charset="0"/>
                <a:cs typeface="Open Sans Light" panose="020B0306030504020204" pitchFamily="34" charset="0"/>
              </a:rPr>
              <a:t>The data dictionary explained each features in this dataset in details, which can be found in Appendix. </a:t>
            </a:r>
            <a:endParaRPr lang="id-ID" sz="1200" dirty="0">
              <a:ea typeface="Open Sans Light" panose="020B0306030504020204" pitchFamily="34" charset="0"/>
              <a:cs typeface="Open Sans Light" panose="020B0306030504020204" pitchFamily="34" charset="0"/>
            </a:endParaRPr>
          </a:p>
        </p:txBody>
      </p:sp>
      <p:sp>
        <p:nvSpPr>
          <p:cNvPr id="16" name="Rectangle 15">
            <a:extLst>
              <a:ext uri="{FF2B5EF4-FFF2-40B4-BE49-F238E27FC236}">
                <a16:creationId xmlns:a16="http://schemas.microsoft.com/office/drawing/2014/main" id="{AAA05CAF-371E-CE40-B40D-FD8522C6EF50}"/>
              </a:ext>
            </a:extLst>
          </p:cNvPr>
          <p:cNvSpPr/>
          <p:nvPr/>
        </p:nvSpPr>
        <p:spPr>
          <a:xfrm>
            <a:off x="6616225" y="3849278"/>
            <a:ext cx="2135446" cy="1448730"/>
          </a:xfrm>
          <a:prstGeom prst="rect">
            <a:avLst/>
          </a:prstGeom>
        </p:spPr>
        <p:txBody>
          <a:bodyPr wrap="square">
            <a:spAutoFit/>
          </a:bodyPr>
          <a:lstStyle/>
          <a:p>
            <a:pPr>
              <a:lnSpc>
                <a:spcPct val="150000"/>
              </a:lnSpc>
            </a:pPr>
            <a:r>
              <a:rPr lang="en-US" altLang="zh-CN" sz="1200" dirty="0">
                <a:ea typeface="Open Sans Light" panose="020B0306030504020204" pitchFamily="34" charset="0"/>
                <a:cs typeface="Open Sans Light" panose="020B0306030504020204" pitchFamily="34" charset="0"/>
              </a:rPr>
              <a:t>Randomly</a:t>
            </a:r>
            <a:r>
              <a:rPr lang="zh-CN" altLang="en-US" sz="1200" dirty="0">
                <a:ea typeface="Open Sans Light" panose="020B0306030504020204" pitchFamily="34" charset="0"/>
                <a:cs typeface="Open Sans Light" panose="020B0306030504020204" pitchFamily="34" charset="0"/>
              </a:rPr>
              <a:t> </a:t>
            </a:r>
            <a:r>
              <a:rPr lang="en-CN" sz="1200" dirty="0">
                <a:ea typeface="Open Sans Light" panose="020B0306030504020204" pitchFamily="34" charset="0"/>
                <a:cs typeface="Open Sans Light" panose="020B0306030504020204" pitchFamily="34" charset="0"/>
              </a:rPr>
              <a:t>sampled </a:t>
            </a:r>
            <a:r>
              <a:rPr lang="en-US" sz="1200" dirty="0">
                <a:ea typeface="Open Sans Light" panose="020B0306030504020204" pitchFamily="34" charset="0"/>
                <a:cs typeface="Open Sans Light" panose="020B0306030504020204" pitchFamily="34" charset="0"/>
              </a:rPr>
              <a:t>5</a:t>
            </a:r>
            <a:r>
              <a:rPr lang="en-CN" sz="1200" dirty="0">
                <a:ea typeface="Open Sans Light" panose="020B0306030504020204" pitchFamily="34" charset="0"/>
                <a:cs typeface="Open Sans Light" panose="020B0306030504020204" pitchFamily="34" charset="0"/>
              </a:rPr>
              <a:t>% (41211 rows) from the original dataset, dropped 4 columns</a:t>
            </a:r>
            <a:r>
              <a:rPr lang="en-US" altLang="zh-CN" sz="1200" dirty="0">
                <a:ea typeface="Open Sans Light" panose="020B0306030504020204" pitchFamily="34" charset="0"/>
                <a:cs typeface="Open Sans Light" panose="020B0306030504020204" pitchFamily="34" charset="0"/>
              </a:rPr>
              <a:t>:</a:t>
            </a:r>
            <a:r>
              <a:rPr lang="zh-CN" altLang="en-US" sz="1200" dirty="0">
                <a:ea typeface="Open Sans Light" panose="020B0306030504020204" pitchFamily="34" charset="0"/>
                <a:cs typeface="Open Sans Light" panose="020B0306030504020204" pitchFamily="34" charset="0"/>
              </a:rPr>
              <a:t> </a:t>
            </a:r>
            <a:r>
              <a:rPr lang="en-US" sz="1200" dirty="0">
                <a:ea typeface="Open Sans Light" panose="020B0306030504020204" pitchFamily="34" charset="0"/>
                <a:cs typeface="Open Sans Light" panose="020B0306030504020204" pitchFamily="34" charset="0"/>
              </a:rPr>
              <a:t>Precinct, Sector, Beat and _c0</a:t>
            </a:r>
            <a:r>
              <a:rPr lang="en-US" altLang="zh-CN" sz="1200" dirty="0">
                <a:ea typeface="Open Sans Light" panose="020B0306030504020204" pitchFamily="34" charset="0"/>
                <a:cs typeface="Open Sans Light" panose="020B0306030504020204" pitchFamily="34" charset="0"/>
              </a:rPr>
              <a:t>.</a:t>
            </a:r>
            <a:r>
              <a:rPr lang="zh-CN" altLang="en-US" sz="1200" dirty="0">
                <a:ea typeface="Open Sans Light" panose="020B0306030504020204" pitchFamily="34" charset="0"/>
                <a:cs typeface="Open Sans Light" panose="020B0306030504020204" pitchFamily="34" charset="0"/>
              </a:rPr>
              <a:t> </a:t>
            </a:r>
            <a:r>
              <a:rPr lang="en-US" altLang="zh-CN" sz="1200" dirty="0">
                <a:ea typeface="Open Sans Light" panose="020B0306030504020204" pitchFamily="34" charset="0"/>
                <a:cs typeface="Open Sans Light" panose="020B0306030504020204" pitchFamily="34" charset="0"/>
              </a:rPr>
              <a:t>Rename</a:t>
            </a:r>
            <a:r>
              <a:rPr lang="zh-CN" altLang="en-US" sz="1200" dirty="0">
                <a:ea typeface="Open Sans Light" panose="020B0306030504020204" pitchFamily="34" charset="0"/>
                <a:cs typeface="Open Sans Light" panose="020B0306030504020204" pitchFamily="34" charset="0"/>
              </a:rPr>
              <a:t> </a:t>
            </a:r>
            <a:r>
              <a:rPr lang="en-US" altLang="zh-CN" sz="1200" dirty="0">
                <a:ea typeface="Open Sans Light" panose="020B0306030504020204" pitchFamily="34" charset="0"/>
                <a:cs typeface="Open Sans Light" panose="020B0306030504020204" pitchFamily="34" charset="0"/>
              </a:rPr>
              <a:t>the</a:t>
            </a:r>
            <a:r>
              <a:rPr lang="zh-CN" altLang="en-US" sz="1200" dirty="0">
                <a:ea typeface="Open Sans Light" panose="020B0306030504020204" pitchFamily="34" charset="0"/>
                <a:cs typeface="Open Sans Light" panose="020B0306030504020204" pitchFamily="34" charset="0"/>
              </a:rPr>
              <a:t> </a:t>
            </a:r>
            <a:r>
              <a:rPr lang="en-US" altLang="zh-CN" sz="1200" dirty="0">
                <a:ea typeface="Open Sans Light" panose="020B0306030504020204" pitchFamily="34" charset="0"/>
                <a:cs typeface="Open Sans Light" panose="020B0306030504020204" pitchFamily="34" charset="0"/>
              </a:rPr>
              <a:t>columns.</a:t>
            </a:r>
            <a:r>
              <a:rPr lang="zh-CN" altLang="en-US" sz="1200" dirty="0">
                <a:ea typeface="Open Sans Light" panose="020B0306030504020204" pitchFamily="34" charset="0"/>
                <a:cs typeface="Open Sans Light" panose="020B0306030504020204" pitchFamily="34" charset="0"/>
              </a:rPr>
              <a:t> </a:t>
            </a:r>
            <a:endParaRPr lang="id-ID" sz="1200" dirty="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12675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AC35926D-2979-46C2-B8FD-1698CB2C7E66}"/>
              </a:ext>
            </a:extLst>
          </p:cNvPr>
          <p:cNvSpPr>
            <a:spLocks noGrp="1"/>
          </p:cNvSpPr>
          <p:nvPr>
            <p:ph type="body" sz="quarter" idx="10"/>
          </p:nvPr>
        </p:nvSpPr>
        <p:spPr/>
        <p:txBody>
          <a:bodyPr/>
          <a:lstStyle/>
          <a:p>
            <a:r>
              <a:rPr lang="id-ID" dirty="0">
                <a:cs typeface="Poppins" panose="02000000000000000000" pitchFamily="2" charset="0"/>
              </a:rPr>
              <a:t>03 Data Exploration </a:t>
            </a:r>
          </a:p>
          <a:p>
            <a:r>
              <a:rPr lang="id-ID" dirty="0">
                <a:cs typeface="Poppins" panose="02000000000000000000" pitchFamily="2" charset="0"/>
              </a:rPr>
              <a:t>&amp; Insights</a:t>
            </a:r>
          </a:p>
          <a:p>
            <a:endParaRPr lang="en-ID" dirty="0"/>
          </a:p>
        </p:txBody>
      </p:sp>
      <p:sp>
        <p:nvSpPr>
          <p:cNvPr id="58" name="Text Placeholder 3">
            <a:extLst>
              <a:ext uri="{FF2B5EF4-FFF2-40B4-BE49-F238E27FC236}">
                <a16:creationId xmlns:a16="http://schemas.microsoft.com/office/drawing/2014/main" id="{25554DCB-9566-F44A-94F9-CD93379FDDBE}"/>
              </a:ext>
            </a:extLst>
          </p:cNvPr>
          <p:cNvSpPr txBox="1">
            <a:spLocks/>
          </p:cNvSpPr>
          <p:nvPr/>
        </p:nvSpPr>
        <p:spPr>
          <a:xfrm>
            <a:off x="3037269" y="2392529"/>
            <a:ext cx="285335"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400" b="0" i="0" u="none" strike="noStrike" kern="1200" cap="none" spc="0" normalizeH="0" baseline="0" noProof="0" dirty="0">
                <a:ln>
                  <a:noFill/>
                </a:ln>
                <a:solidFill>
                  <a:schemeClr val="accent6"/>
                </a:solidFill>
                <a:effectLst/>
                <a:uLnTx/>
                <a:uFillTx/>
                <a:latin typeface="+mj-lt"/>
                <a:ea typeface="+mn-ea"/>
                <a:cs typeface="+mn-cs"/>
              </a:rPr>
              <a:t>1</a:t>
            </a:r>
          </a:p>
        </p:txBody>
      </p:sp>
      <p:cxnSp>
        <p:nvCxnSpPr>
          <p:cNvPr id="59" name="Straight Connector 58">
            <a:extLst>
              <a:ext uri="{FF2B5EF4-FFF2-40B4-BE49-F238E27FC236}">
                <a16:creationId xmlns:a16="http://schemas.microsoft.com/office/drawing/2014/main" id="{EA47E774-BD6D-724E-8FE1-C87BE41466CC}"/>
              </a:ext>
            </a:extLst>
          </p:cNvPr>
          <p:cNvCxnSpPr>
            <a:cxnSpLocks/>
          </p:cNvCxnSpPr>
          <p:nvPr/>
        </p:nvCxnSpPr>
        <p:spPr>
          <a:xfrm>
            <a:off x="3872811" y="2734166"/>
            <a:ext cx="1202972" cy="0"/>
          </a:xfrm>
          <a:prstGeom prst="line">
            <a:avLst/>
          </a:prstGeom>
          <a:ln w="19050" cap="rnd">
            <a:solidFill>
              <a:schemeClr val="accent3">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8072562E-6CD6-6041-BE57-6D7C22A5C285}"/>
              </a:ext>
            </a:extLst>
          </p:cNvPr>
          <p:cNvSpPr txBox="1">
            <a:spLocks/>
          </p:cNvSpPr>
          <p:nvPr/>
        </p:nvSpPr>
        <p:spPr>
          <a:xfrm>
            <a:off x="5338062" y="2426389"/>
            <a:ext cx="285335"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sz="4400" b="0" i="0" u="none" strike="noStrike" kern="1200" cap="none" spc="0" normalizeH="0" baseline="0" noProof="0" dirty="0">
                <a:ln>
                  <a:noFill/>
                </a:ln>
                <a:solidFill>
                  <a:schemeClr val="accent6"/>
                </a:solidFill>
                <a:effectLst/>
                <a:uLnTx/>
                <a:uFillTx/>
                <a:latin typeface="+mj-lt"/>
                <a:ea typeface="+mn-ea"/>
                <a:cs typeface="+mn-cs"/>
              </a:rPr>
              <a:t>2</a:t>
            </a:r>
          </a:p>
        </p:txBody>
      </p:sp>
      <p:sp>
        <p:nvSpPr>
          <p:cNvPr id="61" name="Text Placeholder 3">
            <a:extLst>
              <a:ext uri="{FF2B5EF4-FFF2-40B4-BE49-F238E27FC236}">
                <a16:creationId xmlns:a16="http://schemas.microsoft.com/office/drawing/2014/main" id="{E185479A-019E-7E44-AFA3-D44D414C4454}"/>
              </a:ext>
            </a:extLst>
          </p:cNvPr>
          <p:cNvSpPr txBox="1">
            <a:spLocks/>
          </p:cNvSpPr>
          <p:nvPr/>
        </p:nvSpPr>
        <p:spPr>
          <a:xfrm>
            <a:off x="7632785" y="2426389"/>
            <a:ext cx="285335"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sz="4400" b="0" i="0" u="none" strike="noStrike" kern="1200" cap="none" spc="0" normalizeH="0" baseline="0" noProof="0" dirty="0">
                <a:ln>
                  <a:noFill/>
                </a:ln>
                <a:solidFill>
                  <a:schemeClr val="accent6"/>
                </a:solidFill>
                <a:effectLst/>
                <a:uLnTx/>
                <a:uFillTx/>
                <a:latin typeface="+mj-lt"/>
                <a:ea typeface="+mn-ea"/>
                <a:cs typeface="+mn-cs"/>
              </a:rPr>
              <a:t>3</a:t>
            </a:r>
          </a:p>
        </p:txBody>
      </p:sp>
      <p:cxnSp>
        <p:nvCxnSpPr>
          <p:cNvPr id="62" name="Straight Connector 61">
            <a:extLst>
              <a:ext uri="{FF2B5EF4-FFF2-40B4-BE49-F238E27FC236}">
                <a16:creationId xmlns:a16="http://schemas.microsoft.com/office/drawing/2014/main" id="{70519134-5B55-CC4A-B5FE-5A54CD234150}"/>
              </a:ext>
            </a:extLst>
          </p:cNvPr>
          <p:cNvCxnSpPr>
            <a:cxnSpLocks/>
          </p:cNvCxnSpPr>
          <p:nvPr/>
        </p:nvCxnSpPr>
        <p:spPr>
          <a:xfrm>
            <a:off x="8280398" y="2719557"/>
            <a:ext cx="1453110" cy="14608"/>
          </a:xfrm>
          <a:prstGeom prst="line">
            <a:avLst/>
          </a:prstGeom>
          <a:ln w="19050" cap="rnd">
            <a:solidFill>
              <a:schemeClr val="accent3">
                <a:lumMod val="40000"/>
                <a:lumOff val="6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38AFE8E0-7429-0740-B829-8F052A25E20E}"/>
              </a:ext>
            </a:extLst>
          </p:cNvPr>
          <p:cNvSpPr txBox="1">
            <a:spLocks/>
          </p:cNvSpPr>
          <p:nvPr/>
        </p:nvSpPr>
        <p:spPr>
          <a:xfrm>
            <a:off x="3084440" y="3630179"/>
            <a:ext cx="285335"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sz="4400" b="0" i="0" u="none" strike="noStrike" kern="1200" cap="none" spc="0" normalizeH="0" baseline="0" noProof="0" dirty="0">
                <a:ln>
                  <a:noFill/>
                </a:ln>
                <a:solidFill>
                  <a:schemeClr val="accent6"/>
                </a:solidFill>
                <a:effectLst/>
                <a:uLnTx/>
                <a:uFillTx/>
                <a:latin typeface="+mj-lt"/>
                <a:ea typeface="+mn-ea"/>
                <a:cs typeface="+mn-cs"/>
              </a:rPr>
              <a:t>6</a:t>
            </a:r>
          </a:p>
        </p:txBody>
      </p:sp>
      <p:sp>
        <p:nvSpPr>
          <p:cNvPr id="64" name="Text Placeholder 3">
            <a:extLst>
              <a:ext uri="{FF2B5EF4-FFF2-40B4-BE49-F238E27FC236}">
                <a16:creationId xmlns:a16="http://schemas.microsoft.com/office/drawing/2014/main" id="{9781093B-0AF2-F549-A055-5DA050449313}"/>
              </a:ext>
            </a:extLst>
          </p:cNvPr>
          <p:cNvSpPr txBox="1">
            <a:spLocks/>
          </p:cNvSpPr>
          <p:nvPr/>
        </p:nvSpPr>
        <p:spPr>
          <a:xfrm>
            <a:off x="5341267" y="3694416"/>
            <a:ext cx="285335"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sz="4400" b="0" i="0" u="none" strike="noStrike" kern="1200" cap="none" spc="0" normalizeH="0" baseline="0" noProof="0" dirty="0">
                <a:ln>
                  <a:noFill/>
                </a:ln>
                <a:solidFill>
                  <a:schemeClr val="accent6"/>
                </a:solidFill>
                <a:effectLst/>
                <a:uLnTx/>
                <a:uFillTx/>
                <a:latin typeface="+mj-lt"/>
                <a:ea typeface="+mn-ea"/>
                <a:cs typeface="+mn-cs"/>
              </a:rPr>
              <a:t>5</a:t>
            </a:r>
          </a:p>
        </p:txBody>
      </p:sp>
      <p:sp>
        <p:nvSpPr>
          <p:cNvPr id="65" name="Text Placeholder 3">
            <a:extLst>
              <a:ext uri="{FF2B5EF4-FFF2-40B4-BE49-F238E27FC236}">
                <a16:creationId xmlns:a16="http://schemas.microsoft.com/office/drawing/2014/main" id="{A43F09EB-6BD8-CC47-BB49-C68FA308BA3A}"/>
              </a:ext>
            </a:extLst>
          </p:cNvPr>
          <p:cNvSpPr txBox="1">
            <a:spLocks/>
          </p:cNvSpPr>
          <p:nvPr/>
        </p:nvSpPr>
        <p:spPr>
          <a:xfrm>
            <a:off x="7631180" y="3702258"/>
            <a:ext cx="285335"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eaLnBrk="1" fontAlgn="auto" latinLnBrk="0" hangingPunct="1">
              <a:lnSpc>
                <a:spcPct val="100000"/>
              </a:lnSpc>
              <a:spcBef>
                <a:spcPct val="20000"/>
              </a:spcBef>
              <a:spcAft>
                <a:spcPts val="0"/>
              </a:spcAft>
              <a:buClrTx/>
              <a:buSzTx/>
              <a:buFont typeface="Arial" pitchFamily="34" charset="0"/>
              <a:buNone/>
              <a:tabLst/>
              <a:defRPr/>
            </a:pPr>
            <a:r>
              <a:rPr kumimoji="0" lang="en-US" sz="4400" b="0" i="0" u="none" strike="noStrike" kern="1200" cap="none" spc="0" normalizeH="0" baseline="0" noProof="0" dirty="0">
                <a:ln>
                  <a:noFill/>
                </a:ln>
                <a:solidFill>
                  <a:schemeClr val="accent6"/>
                </a:solidFill>
                <a:effectLst/>
                <a:uLnTx/>
                <a:uFillTx/>
                <a:latin typeface="+mj-lt"/>
                <a:ea typeface="+mn-ea"/>
                <a:cs typeface="+mn-cs"/>
              </a:rPr>
              <a:t>4</a:t>
            </a:r>
          </a:p>
        </p:txBody>
      </p:sp>
      <p:sp>
        <p:nvSpPr>
          <p:cNvPr id="66" name="TextBox 65">
            <a:extLst>
              <a:ext uri="{FF2B5EF4-FFF2-40B4-BE49-F238E27FC236}">
                <a16:creationId xmlns:a16="http://schemas.microsoft.com/office/drawing/2014/main" id="{51E9699C-0D80-7244-B71A-114FFD225494}"/>
              </a:ext>
            </a:extLst>
          </p:cNvPr>
          <p:cNvSpPr txBox="1"/>
          <p:nvPr/>
        </p:nvSpPr>
        <p:spPr>
          <a:xfrm>
            <a:off x="2737673" y="2983865"/>
            <a:ext cx="1173911" cy="646331"/>
          </a:xfrm>
          <a:prstGeom prst="rect">
            <a:avLst/>
          </a:prstGeom>
          <a:noFill/>
        </p:spPr>
        <p:txBody>
          <a:bodyPr wrap="none">
            <a:spAutoFit/>
          </a:bodyPr>
          <a:lstStyle/>
          <a:p>
            <a:pPr algn="ctr" eaLnBrk="1" fontAlgn="auto" hangingPunct="1">
              <a:spcBef>
                <a:spcPts val="0"/>
              </a:spcBef>
              <a:spcAft>
                <a:spcPts val="0"/>
              </a:spcAft>
              <a:defRPr/>
            </a:pPr>
            <a:r>
              <a:rPr lang="id-ID" dirty="0" err="1">
                <a:latin typeface="+mj-lt"/>
              </a:rPr>
              <a:t>Crime</a:t>
            </a:r>
            <a:r>
              <a:rPr lang="id-ID" dirty="0">
                <a:latin typeface="+mj-lt"/>
              </a:rPr>
              <a:t> </a:t>
            </a:r>
          </a:p>
          <a:p>
            <a:pPr algn="ctr" eaLnBrk="1" fontAlgn="auto" hangingPunct="1">
              <a:spcBef>
                <a:spcPts val="0"/>
              </a:spcBef>
              <a:spcAft>
                <a:spcPts val="0"/>
              </a:spcAft>
              <a:defRPr/>
            </a:pPr>
            <a:r>
              <a:rPr lang="id-ID" dirty="0" err="1">
                <a:latin typeface="+mj-lt"/>
              </a:rPr>
              <a:t>Categories</a:t>
            </a:r>
            <a:endParaRPr lang="id-ID" dirty="0">
              <a:latin typeface="+mj-lt"/>
            </a:endParaRPr>
          </a:p>
        </p:txBody>
      </p:sp>
      <p:cxnSp>
        <p:nvCxnSpPr>
          <p:cNvPr id="67" name="Straight Connector 66">
            <a:extLst>
              <a:ext uri="{FF2B5EF4-FFF2-40B4-BE49-F238E27FC236}">
                <a16:creationId xmlns:a16="http://schemas.microsoft.com/office/drawing/2014/main" id="{21E7B57B-DC5D-7C4B-8058-2A6C26B5EF94}"/>
              </a:ext>
            </a:extLst>
          </p:cNvPr>
          <p:cNvCxnSpPr>
            <a:cxnSpLocks/>
          </p:cNvCxnSpPr>
          <p:nvPr/>
        </p:nvCxnSpPr>
        <p:spPr>
          <a:xfrm>
            <a:off x="9733508" y="2761166"/>
            <a:ext cx="0" cy="1273483"/>
          </a:xfrm>
          <a:prstGeom prst="line">
            <a:avLst/>
          </a:prstGeom>
          <a:ln w="19050">
            <a:solidFill>
              <a:schemeClr val="accent3">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DFFBDA0-A296-A44E-AFB2-CD6ABC2D9E8F}"/>
              </a:ext>
            </a:extLst>
          </p:cNvPr>
          <p:cNvCxnSpPr>
            <a:cxnSpLocks/>
          </p:cNvCxnSpPr>
          <p:nvPr/>
        </p:nvCxnSpPr>
        <p:spPr>
          <a:xfrm>
            <a:off x="6062652" y="2734165"/>
            <a:ext cx="1202972" cy="0"/>
          </a:xfrm>
          <a:prstGeom prst="line">
            <a:avLst/>
          </a:prstGeom>
          <a:ln w="19050" cap="rnd">
            <a:solidFill>
              <a:schemeClr val="accent3">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92DFF2A-074A-6E4F-B2FE-4348EC4CC303}"/>
              </a:ext>
            </a:extLst>
          </p:cNvPr>
          <p:cNvCxnSpPr>
            <a:cxnSpLocks/>
          </p:cNvCxnSpPr>
          <p:nvPr/>
        </p:nvCxnSpPr>
        <p:spPr>
          <a:xfrm>
            <a:off x="3872811" y="3937956"/>
            <a:ext cx="1202972" cy="0"/>
          </a:xfrm>
          <a:prstGeom prst="line">
            <a:avLst/>
          </a:prstGeom>
          <a:ln w="19050" cap="rnd">
            <a:solidFill>
              <a:schemeClr val="accent3">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D144259-3B7D-8C4D-AFEF-10056952BCEB}"/>
              </a:ext>
            </a:extLst>
          </p:cNvPr>
          <p:cNvCxnSpPr>
            <a:cxnSpLocks/>
          </p:cNvCxnSpPr>
          <p:nvPr/>
        </p:nvCxnSpPr>
        <p:spPr>
          <a:xfrm>
            <a:off x="6062652" y="3971614"/>
            <a:ext cx="1202972" cy="0"/>
          </a:xfrm>
          <a:prstGeom prst="line">
            <a:avLst/>
          </a:prstGeom>
          <a:ln w="19050" cap="rnd">
            <a:solidFill>
              <a:schemeClr val="accent3">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8CB796-933D-2E4B-93A3-98B7617E9223}"/>
              </a:ext>
            </a:extLst>
          </p:cNvPr>
          <p:cNvCxnSpPr>
            <a:cxnSpLocks/>
          </p:cNvCxnSpPr>
          <p:nvPr/>
        </p:nvCxnSpPr>
        <p:spPr>
          <a:xfrm>
            <a:off x="8280398" y="4034329"/>
            <a:ext cx="1453110" cy="320"/>
          </a:xfrm>
          <a:prstGeom prst="line">
            <a:avLst/>
          </a:prstGeom>
          <a:ln w="19050" cap="rnd">
            <a:solidFill>
              <a:schemeClr val="accent3">
                <a:lumMod val="40000"/>
                <a:lumOff val="6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B02CC3A-B1CD-F243-827B-09E5B4509E3E}"/>
              </a:ext>
            </a:extLst>
          </p:cNvPr>
          <p:cNvSpPr txBox="1"/>
          <p:nvPr/>
        </p:nvSpPr>
        <p:spPr>
          <a:xfrm>
            <a:off x="5024718" y="3008082"/>
            <a:ext cx="1097352" cy="646331"/>
          </a:xfrm>
          <a:prstGeom prst="rect">
            <a:avLst/>
          </a:prstGeom>
          <a:noFill/>
        </p:spPr>
        <p:txBody>
          <a:bodyPr wrap="none">
            <a:spAutoFit/>
          </a:bodyPr>
          <a:lstStyle/>
          <a:p>
            <a:pPr algn="ctr" eaLnBrk="1" fontAlgn="auto" hangingPunct="1">
              <a:spcBef>
                <a:spcPts val="0"/>
              </a:spcBef>
              <a:spcAft>
                <a:spcPts val="0"/>
              </a:spcAft>
              <a:defRPr/>
            </a:pPr>
            <a:r>
              <a:rPr lang="id-ID" dirty="0" err="1">
                <a:latin typeface="+mj-lt"/>
              </a:rPr>
              <a:t>Crime</a:t>
            </a:r>
            <a:r>
              <a:rPr lang="id-ID" dirty="0">
                <a:latin typeface="+mj-lt"/>
              </a:rPr>
              <a:t>  vs.</a:t>
            </a:r>
          </a:p>
          <a:p>
            <a:pPr algn="ctr" eaLnBrk="1" fontAlgn="auto" hangingPunct="1">
              <a:spcBef>
                <a:spcPts val="0"/>
              </a:spcBef>
              <a:spcAft>
                <a:spcPts val="0"/>
              </a:spcAft>
              <a:defRPr/>
            </a:pPr>
            <a:r>
              <a:rPr lang="id-ID" dirty="0" err="1">
                <a:latin typeface="+mj-lt"/>
              </a:rPr>
              <a:t>Districts</a:t>
            </a:r>
            <a:endParaRPr lang="id-ID" dirty="0">
              <a:latin typeface="+mj-lt"/>
            </a:endParaRPr>
          </a:p>
        </p:txBody>
      </p:sp>
      <p:sp>
        <p:nvSpPr>
          <p:cNvPr id="73" name="TextBox 72">
            <a:extLst>
              <a:ext uri="{FF2B5EF4-FFF2-40B4-BE49-F238E27FC236}">
                <a16:creationId xmlns:a16="http://schemas.microsoft.com/office/drawing/2014/main" id="{CAB5F36E-F1F0-9C46-B8FF-E31312C05675}"/>
              </a:ext>
            </a:extLst>
          </p:cNvPr>
          <p:cNvSpPr txBox="1"/>
          <p:nvPr/>
        </p:nvSpPr>
        <p:spPr>
          <a:xfrm>
            <a:off x="7206392" y="3027333"/>
            <a:ext cx="1215654" cy="646331"/>
          </a:xfrm>
          <a:prstGeom prst="rect">
            <a:avLst/>
          </a:prstGeom>
          <a:noFill/>
        </p:spPr>
        <p:txBody>
          <a:bodyPr wrap="none">
            <a:spAutoFit/>
          </a:bodyPr>
          <a:lstStyle/>
          <a:p>
            <a:pPr algn="ctr" eaLnBrk="1" fontAlgn="auto" hangingPunct="1">
              <a:spcBef>
                <a:spcPts val="0"/>
              </a:spcBef>
              <a:spcAft>
                <a:spcPts val="0"/>
              </a:spcAft>
              <a:defRPr/>
            </a:pPr>
            <a:r>
              <a:rPr lang="id-ID" dirty="0" err="1">
                <a:latin typeface="+mj-lt"/>
              </a:rPr>
              <a:t>Crime</a:t>
            </a:r>
            <a:r>
              <a:rPr lang="id-ID" dirty="0">
                <a:latin typeface="+mj-lt"/>
              </a:rPr>
              <a:t>  in</a:t>
            </a:r>
          </a:p>
          <a:p>
            <a:pPr algn="ctr" eaLnBrk="1" fontAlgn="auto" hangingPunct="1">
              <a:spcBef>
                <a:spcPts val="0"/>
              </a:spcBef>
              <a:spcAft>
                <a:spcPts val="0"/>
              </a:spcAft>
              <a:defRPr/>
            </a:pPr>
            <a:r>
              <a:rPr lang="id-ID" dirty="0" err="1">
                <a:latin typeface="+mj-lt"/>
              </a:rPr>
              <a:t>Downtown</a:t>
            </a:r>
            <a:endParaRPr lang="id-ID" dirty="0">
              <a:latin typeface="+mj-lt"/>
            </a:endParaRPr>
          </a:p>
        </p:txBody>
      </p:sp>
      <p:sp>
        <p:nvSpPr>
          <p:cNvPr id="74" name="TextBox 73">
            <a:extLst>
              <a:ext uri="{FF2B5EF4-FFF2-40B4-BE49-F238E27FC236}">
                <a16:creationId xmlns:a16="http://schemas.microsoft.com/office/drawing/2014/main" id="{A3A07E89-3258-9B4E-9B32-61EAFC21B481}"/>
              </a:ext>
            </a:extLst>
          </p:cNvPr>
          <p:cNvSpPr txBox="1"/>
          <p:nvPr/>
        </p:nvSpPr>
        <p:spPr>
          <a:xfrm>
            <a:off x="7329896" y="4288477"/>
            <a:ext cx="1032142" cy="646331"/>
          </a:xfrm>
          <a:prstGeom prst="rect">
            <a:avLst/>
          </a:prstGeom>
          <a:noFill/>
        </p:spPr>
        <p:txBody>
          <a:bodyPr wrap="none">
            <a:spAutoFit/>
          </a:bodyPr>
          <a:lstStyle/>
          <a:p>
            <a:pPr algn="ctr" eaLnBrk="1" fontAlgn="auto" hangingPunct="1">
              <a:spcBef>
                <a:spcPts val="0"/>
              </a:spcBef>
              <a:spcAft>
                <a:spcPts val="0"/>
              </a:spcAft>
              <a:defRPr/>
            </a:pPr>
            <a:r>
              <a:rPr lang="id-ID" dirty="0">
                <a:latin typeface="+mj-lt"/>
              </a:rPr>
              <a:t> </a:t>
            </a:r>
            <a:r>
              <a:rPr lang="id-ID" dirty="0" err="1">
                <a:latin typeface="+mj-lt"/>
              </a:rPr>
              <a:t>Monthly</a:t>
            </a:r>
            <a:endParaRPr lang="id-ID" dirty="0">
              <a:latin typeface="+mj-lt"/>
            </a:endParaRPr>
          </a:p>
          <a:p>
            <a:pPr algn="ctr" eaLnBrk="1" fontAlgn="auto" hangingPunct="1">
              <a:spcBef>
                <a:spcPts val="0"/>
              </a:spcBef>
              <a:spcAft>
                <a:spcPts val="0"/>
              </a:spcAft>
              <a:defRPr/>
            </a:pPr>
            <a:r>
              <a:rPr lang="id-ID" dirty="0" err="1">
                <a:latin typeface="+mj-lt"/>
              </a:rPr>
              <a:t>Crime</a:t>
            </a:r>
            <a:endParaRPr lang="id-ID" dirty="0">
              <a:latin typeface="+mj-lt"/>
            </a:endParaRPr>
          </a:p>
        </p:txBody>
      </p:sp>
      <p:sp>
        <p:nvSpPr>
          <p:cNvPr id="75" name="TextBox 74">
            <a:extLst>
              <a:ext uri="{FF2B5EF4-FFF2-40B4-BE49-F238E27FC236}">
                <a16:creationId xmlns:a16="http://schemas.microsoft.com/office/drawing/2014/main" id="{F8FA8F96-C601-7C40-9C0D-96EBDC9512B2}"/>
              </a:ext>
            </a:extLst>
          </p:cNvPr>
          <p:cNvSpPr txBox="1"/>
          <p:nvPr/>
        </p:nvSpPr>
        <p:spPr>
          <a:xfrm>
            <a:off x="5116706" y="4268648"/>
            <a:ext cx="862736" cy="646331"/>
          </a:xfrm>
          <a:prstGeom prst="rect">
            <a:avLst/>
          </a:prstGeom>
          <a:noFill/>
        </p:spPr>
        <p:txBody>
          <a:bodyPr wrap="none">
            <a:spAutoFit/>
          </a:bodyPr>
          <a:lstStyle/>
          <a:p>
            <a:pPr algn="ctr" eaLnBrk="1" fontAlgn="auto" hangingPunct="1">
              <a:spcBef>
                <a:spcPts val="0"/>
              </a:spcBef>
              <a:spcAft>
                <a:spcPts val="0"/>
              </a:spcAft>
              <a:defRPr/>
            </a:pPr>
            <a:r>
              <a:rPr lang="id-ID" dirty="0">
                <a:latin typeface="+mj-lt"/>
              </a:rPr>
              <a:t> </a:t>
            </a:r>
            <a:r>
              <a:rPr lang="id-ID" dirty="0" err="1">
                <a:latin typeface="+mj-lt"/>
              </a:rPr>
              <a:t>Hourly</a:t>
            </a:r>
            <a:endParaRPr lang="id-ID" dirty="0">
              <a:latin typeface="+mj-lt"/>
            </a:endParaRPr>
          </a:p>
          <a:p>
            <a:pPr algn="ctr" eaLnBrk="1" fontAlgn="auto" hangingPunct="1">
              <a:spcBef>
                <a:spcPts val="0"/>
              </a:spcBef>
              <a:spcAft>
                <a:spcPts val="0"/>
              </a:spcAft>
              <a:defRPr/>
            </a:pPr>
            <a:r>
              <a:rPr lang="id-ID" dirty="0" err="1">
                <a:latin typeface="+mj-lt"/>
              </a:rPr>
              <a:t>Crime</a:t>
            </a:r>
            <a:endParaRPr lang="id-ID" dirty="0">
              <a:latin typeface="+mj-lt"/>
            </a:endParaRPr>
          </a:p>
        </p:txBody>
      </p:sp>
      <p:sp>
        <p:nvSpPr>
          <p:cNvPr id="76" name="TextBox 75">
            <a:extLst>
              <a:ext uri="{FF2B5EF4-FFF2-40B4-BE49-F238E27FC236}">
                <a16:creationId xmlns:a16="http://schemas.microsoft.com/office/drawing/2014/main" id="{1F710B4D-6733-6B4F-AFB0-63E23C7D8C3D}"/>
              </a:ext>
            </a:extLst>
          </p:cNvPr>
          <p:cNvSpPr txBox="1"/>
          <p:nvPr/>
        </p:nvSpPr>
        <p:spPr>
          <a:xfrm>
            <a:off x="2542379" y="4263059"/>
            <a:ext cx="1577996" cy="584775"/>
          </a:xfrm>
          <a:prstGeom prst="rect">
            <a:avLst/>
          </a:prstGeom>
          <a:noFill/>
        </p:spPr>
        <p:txBody>
          <a:bodyPr wrap="none">
            <a:spAutoFit/>
          </a:bodyPr>
          <a:lstStyle/>
          <a:p>
            <a:pPr algn="ctr" eaLnBrk="1" fontAlgn="auto" hangingPunct="1">
              <a:spcBef>
                <a:spcPts val="0"/>
              </a:spcBef>
              <a:spcAft>
                <a:spcPts val="0"/>
              </a:spcAft>
              <a:defRPr/>
            </a:pPr>
            <a:r>
              <a:rPr lang="id-ID" sz="1600" dirty="0" err="1">
                <a:latin typeface="+mj-lt"/>
              </a:rPr>
              <a:t>Downtown</a:t>
            </a:r>
            <a:r>
              <a:rPr lang="id-ID" sz="1600" dirty="0">
                <a:latin typeface="+mj-lt"/>
              </a:rPr>
              <a:t> vs.</a:t>
            </a:r>
          </a:p>
          <a:p>
            <a:pPr algn="ctr" eaLnBrk="1" fontAlgn="auto" hangingPunct="1">
              <a:spcBef>
                <a:spcPts val="0"/>
              </a:spcBef>
              <a:spcAft>
                <a:spcPts val="0"/>
              </a:spcAft>
              <a:defRPr/>
            </a:pPr>
            <a:r>
              <a:rPr lang="id-ID" sz="1600" dirty="0" err="1">
                <a:latin typeface="+mj-lt"/>
              </a:rPr>
              <a:t>Category</a:t>
            </a:r>
            <a:r>
              <a:rPr lang="id-ID" sz="1600" dirty="0">
                <a:latin typeface="+mj-lt"/>
              </a:rPr>
              <a:t> &amp; </a:t>
            </a:r>
            <a:r>
              <a:rPr lang="id-ID" sz="1600" dirty="0" err="1">
                <a:latin typeface="+mj-lt"/>
              </a:rPr>
              <a:t>Hour</a:t>
            </a:r>
            <a:endParaRPr lang="id-ID" sz="1600" dirty="0">
              <a:latin typeface="+mj-lt"/>
            </a:endParaRPr>
          </a:p>
        </p:txBody>
      </p:sp>
    </p:spTree>
    <p:extLst>
      <p:ext uri="{BB962C8B-B14F-4D97-AF65-F5344CB8AC3E}">
        <p14:creationId xmlns:p14="http://schemas.microsoft.com/office/powerpoint/2010/main" val="2624338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a:xfrm>
            <a:off x="1205166" y="742658"/>
            <a:ext cx="5136257" cy="587378"/>
          </a:xfrm>
        </p:spPr>
        <p:txBody>
          <a:bodyPr/>
          <a:lstStyle/>
          <a:p>
            <a:r>
              <a:rPr lang="en-US" altLang="zh-CN" dirty="0"/>
              <a:t>1-1</a:t>
            </a:r>
            <a:r>
              <a:rPr lang="zh-CN" altLang="en-US" dirty="0"/>
              <a:t> </a:t>
            </a:r>
            <a:r>
              <a:rPr lang="en-ID" dirty="0"/>
              <a:t>Crime Main Category</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descr="A screenshot of a cell phone&#10;&#10;Description automatically generated">
            <a:extLst>
              <a:ext uri="{FF2B5EF4-FFF2-40B4-BE49-F238E27FC236}">
                <a16:creationId xmlns:a16="http://schemas.microsoft.com/office/drawing/2014/main" id="{61B27620-051B-474A-A451-A6453999D376}"/>
              </a:ext>
            </a:extLst>
          </p:cNvPr>
          <p:cNvPicPr/>
          <p:nvPr/>
        </p:nvPicPr>
        <p:blipFill>
          <a:blip r:embed="rId2"/>
          <a:stretch>
            <a:fillRect/>
          </a:stretch>
        </p:blipFill>
        <p:spPr>
          <a:xfrm>
            <a:off x="6096000" y="801437"/>
            <a:ext cx="4071620" cy="767080"/>
          </a:xfrm>
          <a:prstGeom prst="rect">
            <a:avLst/>
          </a:prstGeom>
        </p:spPr>
      </p:pic>
      <p:pic>
        <p:nvPicPr>
          <p:cNvPr id="5" name="Picture 4">
            <a:extLst>
              <a:ext uri="{FF2B5EF4-FFF2-40B4-BE49-F238E27FC236}">
                <a16:creationId xmlns:a16="http://schemas.microsoft.com/office/drawing/2014/main" id="{2F0A1188-8E20-9E49-BEC7-4EDA90B09C1C}"/>
              </a:ext>
            </a:extLst>
          </p:cNvPr>
          <p:cNvPicPr>
            <a:picLocks noChangeAspect="1"/>
          </p:cNvPicPr>
          <p:nvPr/>
        </p:nvPicPr>
        <p:blipFill>
          <a:blip r:embed="rId3"/>
          <a:stretch>
            <a:fillRect/>
          </a:stretch>
        </p:blipFill>
        <p:spPr>
          <a:xfrm>
            <a:off x="863180" y="1991748"/>
            <a:ext cx="4725176" cy="3259878"/>
          </a:xfrm>
          <a:prstGeom prst="rect">
            <a:avLst/>
          </a:prstGeom>
        </p:spPr>
      </p:pic>
      <p:pic>
        <p:nvPicPr>
          <p:cNvPr id="6" name="Picture 5">
            <a:extLst>
              <a:ext uri="{FF2B5EF4-FFF2-40B4-BE49-F238E27FC236}">
                <a16:creationId xmlns:a16="http://schemas.microsoft.com/office/drawing/2014/main" id="{868002E7-238C-F64A-80D9-93E07967D2AA}"/>
              </a:ext>
            </a:extLst>
          </p:cNvPr>
          <p:cNvPicPr>
            <a:picLocks noChangeAspect="1"/>
          </p:cNvPicPr>
          <p:nvPr/>
        </p:nvPicPr>
        <p:blipFill>
          <a:blip r:embed="rId4"/>
          <a:stretch>
            <a:fillRect/>
          </a:stretch>
        </p:blipFill>
        <p:spPr>
          <a:xfrm>
            <a:off x="6128745" y="1969363"/>
            <a:ext cx="4582796" cy="3260836"/>
          </a:xfrm>
          <a:prstGeom prst="rect">
            <a:avLst/>
          </a:prstGeom>
        </p:spPr>
      </p:pic>
      <p:sp>
        <p:nvSpPr>
          <p:cNvPr id="10" name="Text Placeholder 3">
            <a:extLst>
              <a:ext uri="{FF2B5EF4-FFF2-40B4-BE49-F238E27FC236}">
                <a16:creationId xmlns:a16="http://schemas.microsoft.com/office/drawing/2014/main" id="{CA8000CA-B91B-CA4B-AFAD-591E7AD1B606}"/>
              </a:ext>
            </a:extLst>
          </p:cNvPr>
          <p:cNvSpPr txBox="1">
            <a:spLocks/>
          </p:cNvSpPr>
          <p:nvPr/>
        </p:nvSpPr>
        <p:spPr>
          <a:xfrm>
            <a:off x="3114472" y="5584541"/>
            <a:ext cx="6453901" cy="307777"/>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a:solidFill>
                  <a:schemeClr val="accent6"/>
                </a:solidFill>
                <a:latin typeface="+mj-lt"/>
              </a:rPr>
              <a:t>Property (73.7%) &gt; Person (15.1%) &gt; Society (11.2%)</a:t>
            </a:r>
            <a:endParaRPr kumimoji="0" lang="en-US" sz="2000" i="0" u="none" strike="noStrike" kern="1200" cap="none" spc="0" normalizeH="0" baseline="0" noProof="0" dirty="0">
              <a:ln>
                <a:noFill/>
              </a:ln>
              <a:solidFill>
                <a:schemeClr val="accent6"/>
              </a:solidFill>
              <a:effectLst/>
              <a:uLnTx/>
              <a:uFillTx/>
              <a:latin typeface="+mj-lt"/>
            </a:endParaRPr>
          </a:p>
        </p:txBody>
      </p:sp>
    </p:spTree>
    <p:extLst>
      <p:ext uri="{BB962C8B-B14F-4D97-AF65-F5344CB8AC3E}">
        <p14:creationId xmlns:p14="http://schemas.microsoft.com/office/powerpoint/2010/main" val="3117823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a:xfrm>
            <a:off x="1205166" y="742658"/>
            <a:ext cx="5136257" cy="587378"/>
          </a:xfrm>
        </p:spPr>
        <p:txBody>
          <a:bodyPr/>
          <a:lstStyle/>
          <a:p>
            <a:r>
              <a:rPr lang="en-US" altLang="zh-CN" dirty="0"/>
              <a:t>1-2</a:t>
            </a:r>
            <a:r>
              <a:rPr lang="zh-CN" altLang="en-US" dirty="0"/>
              <a:t> </a:t>
            </a:r>
            <a:r>
              <a:rPr lang="en-ID" dirty="0"/>
              <a:t>Crime Parent Group</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43D41946-6E0A-2B4F-8271-77F772DFC181}"/>
              </a:ext>
            </a:extLst>
          </p:cNvPr>
          <p:cNvPicPr>
            <a:picLocks noChangeAspect="1"/>
          </p:cNvPicPr>
          <p:nvPr/>
        </p:nvPicPr>
        <p:blipFill>
          <a:blip r:embed="rId2"/>
          <a:stretch>
            <a:fillRect/>
          </a:stretch>
        </p:blipFill>
        <p:spPr>
          <a:xfrm>
            <a:off x="1897224" y="1330036"/>
            <a:ext cx="8397551" cy="4310743"/>
          </a:xfrm>
          <a:prstGeom prst="rect">
            <a:avLst/>
          </a:prstGeom>
        </p:spPr>
      </p:pic>
      <p:sp>
        <p:nvSpPr>
          <p:cNvPr id="9" name="Text Placeholder 3">
            <a:extLst>
              <a:ext uri="{FF2B5EF4-FFF2-40B4-BE49-F238E27FC236}">
                <a16:creationId xmlns:a16="http://schemas.microsoft.com/office/drawing/2014/main" id="{9D3E592D-68C4-154D-8977-169689EA42CE}"/>
              </a:ext>
            </a:extLst>
          </p:cNvPr>
          <p:cNvSpPr txBox="1">
            <a:spLocks/>
          </p:cNvSpPr>
          <p:nvPr/>
        </p:nvSpPr>
        <p:spPr>
          <a:xfrm>
            <a:off x="2571750" y="5807565"/>
            <a:ext cx="7424135" cy="307777"/>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a:solidFill>
                  <a:schemeClr val="accent6"/>
                </a:solidFill>
                <a:latin typeface="+mj-lt"/>
              </a:rPr>
              <a:t>Among 30 parent groups, Larceny Theft was the most common crime</a:t>
            </a:r>
            <a:endParaRPr kumimoji="0" lang="en-US" sz="2000" i="0" u="none" strike="noStrike" kern="1200" cap="none" spc="0" normalizeH="0" baseline="0" noProof="0" dirty="0">
              <a:ln>
                <a:noFill/>
              </a:ln>
              <a:solidFill>
                <a:schemeClr val="accent6"/>
              </a:solidFill>
              <a:effectLst/>
              <a:uLnTx/>
              <a:uFillTx/>
              <a:latin typeface="+mj-lt"/>
            </a:endParaRPr>
          </a:p>
        </p:txBody>
      </p:sp>
    </p:spTree>
    <p:extLst>
      <p:ext uri="{BB962C8B-B14F-4D97-AF65-F5344CB8AC3E}">
        <p14:creationId xmlns:p14="http://schemas.microsoft.com/office/powerpoint/2010/main" val="358301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US" altLang="zh-CN" dirty="0"/>
              <a:t>1-3</a:t>
            </a:r>
            <a:r>
              <a:rPr lang="zh-CN" altLang="en-US" dirty="0"/>
              <a:t> </a:t>
            </a:r>
            <a:r>
              <a:rPr lang="en-ID" dirty="0"/>
              <a:t>Two Categories - Sunburst</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descr="A picture containing device&#10;&#10;Description automatically generated">
            <a:extLst>
              <a:ext uri="{FF2B5EF4-FFF2-40B4-BE49-F238E27FC236}">
                <a16:creationId xmlns:a16="http://schemas.microsoft.com/office/drawing/2014/main" id="{72F60CBB-CAEE-4643-B3DB-AD30534F03F9}"/>
              </a:ext>
            </a:extLst>
          </p:cNvPr>
          <p:cNvPicPr/>
          <p:nvPr/>
        </p:nvPicPr>
        <p:blipFill rotWithShape="1">
          <a:blip r:embed="rId2" cstate="print">
            <a:extLst>
              <a:ext uri="{28A0092B-C50C-407E-A947-70E740481C1C}">
                <a14:useLocalDpi xmlns:a14="http://schemas.microsoft.com/office/drawing/2010/main" val="0"/>
              </a:ext>
            </a:extLst>
          </a:blip>
          <a:srcRect l="8872" t="1468" r="8519" b="1666"/>
          <a:stretch/>
        </p:blipFill>
        <p:spPr>
          <a:xfrm>
            <a:off x="5347585" y="1266175"/>
            <a:ext cx="5207020" cy="5061774"/>
          </a:xfrm>
          <a:prstGeom prst="rect">
            <a:avLst/>
          </a:prstGeom>
        </p:spPr>
      </p:pic>
      <p:sp>
        <p:nvSpPr>
          <p:cNvPr id="5" name="Text Placeholder 3">
            <a:extLst>
              <a:ext uri="{FF2B5EF4-FFF2-40B4-BE49-F238E27FC236}">
                <a16:creationId xmlns:a16="http://schemas.microsoft.com/office/drawing/2014/main" id="{C12E77F5-FDB5-094F-8021-582EFA5CE693}"/>
              </a:ext>
            </a:extLst>
          </p:cNvPr>
          <p:cNvSpPr txBox="1">
            <a:spLocks/>
          </p:cNvSpPr>
          <p:nvPr/>
        </p:nvSpPr>
        <p:spPr>
          <a:xfrm>
            <a:off x="1680960" y="2608517"/>
            <a:ext cx="3184049" cy="1798954"/>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lnSpc>
                <a:spcPct val="150000"/>
              </a:lnSpc>
              <a:spcBef>
                <a:spcPct val="20000"/>
              </a:spcBef>
              <a:defRPr/>
            </a:pPr>
            <a:r>
              <a:rPr lang="en-US" sz="2000" dirty="0">
                <a:solidFill>
                  <a:schemeClr val="accent6"/>
                </a:solidFill>
                <a:latin typeface="+mj-lt"/>
              </a:rPr>
              <a:t>Bring two levels of categories together to see proportions of each main category and corresponding parent groups </a:t>
            </a:r>
          </a:p>
        </p:txBody>
      </p:sp>
    </p:spTree>
    <p:extLst>
      <p:ext uri="{BB962C8B-B14F-4D97-AF65-F5344CB8AC3E}">
        <p14:creationId xmlns:p14="http://schemas.microsoft.com/office/powerpoint/2010/main" val="2848135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B148B-41D9-408D-9783-B626A3DE2032}"/>
              </a:ext>
            </a:extLst>
          </p:cNvPr>
          <p:cNvSpPr>
            <a:spLocks noGrp="1"/>
          </p:cNvSpPr>
          <p:nvPr>
            <p:ph type="body" sz="quarter" idx="10"/>
          </p:nvPr>
        </p:nvSpPr>
        <p:spPr/>
        <p:txBody>
          <a:bodyPr/>
          <a:lstStyle/>
          <a:p>
            <a:r>
              <a:rPr lang="en-US" altLang="zh-CN" dirty="0"/>
              <a:t>2</a:t>
            </a:r>
            <a:r>
              <a:rPr lang="zh-CN" altLang="en-US" dirty="0"/>
              <a:t> </a:t>
            </a:r>
            <a:r>
              <a:rPr lang="en-ID" dirty="0"/>
              <a:t>Crime vs. Districts</a:t>
            </a:r>
          </a:p>
        </p:txBody>
      </p:sp>
      <p:sp>
        <p:nvSpPr>
          <p:cNvPr id="13" name="Oval 12">
            <a:extLst>
              <a:ext uri="{FF2B5EF4-FFF2-40B4-BE49-F238E27FC236}">
                <a16:creationId xmlns:a16="http://schemas.microsoft.com/office/drawing/2014/main" id="{6E6A6C11-2633-4BA0-AD5A-B7B4ACF50B95}"/>
              </a:ext>
            </a:extLst>
          </p:cNvPr>
          <p:cNvSpPr/>
          <p:nvPr/>
        </p:nvSpPr>
        <p:spPr>
          <a:xfrm>
            <a:off x="4466061" y="1806997"/>
            <a:ext cx="3259878" cy="3259878"/>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6FE5AFAE-34FC-914C-9C5C-2E0451CB665F}"/>
              </a:ext>
            </a:extLst>
          </p:cNvPr>
          <p:cNvPicPr>
            <a:picLocks noChangeAspect="1"/>
          </p:cNvPicPr>
          <p:nvPr/>
        </p:nvPicPr>
        <p:blipFill>
          <a:blip r:embed="rId2"/>
          <a:stretch>
            <a:fillRect/>
          </a:stretch>
        </p:blipFill>
        <p:spPr>
          <a:xfrm>
            <a:off x="3900487" y="1483727"/>
            <a:ext cx="7750613" cy="4502736"/>
          </a:xfrm>
          <a:prstGeom prst="rect">
            <a:avLst/>
          </a:prstGeom>
        </p:spPr>
      </p:pic>
      <p:sp>
        <p:nvSpPr>
          <p:cNvPr id="5" name="Text Placeholder 3">
            <a:extLst>
              <a:ext uri="{FF2B5EF4-FFF2-40B4-BE49-F238E27FC236}">
                <a16:creationId xmlns:a16="http://schemas.microsoft.com/office/drawing/2014/main" id="{5D947C8A-20BB-624E-8BEA-3B8BC9EF00EF}"/>
              </a:ext>
            </a:extLst>
          </p:cNvPr>
          <p:cNvSpPr txBox="1">
            <a:spLocks/>
          </p:cNvSpPr>
          <p:nvPr/>
        </p:nvSpPr>
        <p:spPr>
          <a:xfrm>
            <a:off x="687454" y="2045016"/>
            <a:ext cx="3213034" cy="2783839"/>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lnSpc>
                <a:spcPct val="150000"/>
              </a:lnSpc>
              <a:spcBef>
                <a:spcPct val="20000"/>
              </a:spcBef>
              <a:defRPr/>
            </a:pPr>
            <a:r>
              <a:rPr lang="en-US" sz="2000" dirty="0">
                <a:solidFill>
                  <a:schemeClr val="accent6"/>
                </a:solidFill>
                <a:latin typeface="+mj-lt"/>
              </a:rPr>
              <a:t>Downtown Commercial is the area with the most cases </a:t>
            </a:r>
          </a:p>
          <a:p>
            <a:pPr lvl="0" algn="l" defTabSz="914400">
              <a:lnSpc>
                <a:spcPct val="150000"/>
              </a:lnSpc>
              <a:spcBef>
                <a:spcPct val="20000"/>
              </a:spcBef>
              <a:defRPr/>
            </a:pPr>
            <a:r>
              <a:rPr lang="en-US" sz="2000" b="0" dirty="0">
                <a:solidFill>
                  <a:schemeClr val="accent6"/>
                </a:solidFill>
                <a:latin typeface="+mj-lt"/>
              </a:rPr>
              <a:t>- population density in the city center is relatively large and the economy is relatively concentrated</a:t>
            </a:r>
            <a:r>
              <a:rPr lang="en-CN" sz="2000" b="0" dirty="0">
                <a:solidFill>
                  <a:schemeClr val="accent6"/>
                </a:solidFill>
                <a:latin typeface="+mj-lt"/>
              </a:rPr>
              <a:t> </a:t>
            </a:r>
            <a:endParaRPr lang="en-US" sz="2000" b="0" dirty="0">
              <a:solidFill>
                <a:schemeClr val="accent6"/>
              </a:solidFill>
              <a:latin typeface="+mj-lt"/>
            </a:endParaRPr>
          </a:p>
        </p:txBody>
      </p:sp>
    </p:spTree>
    <p:extLst>
      <p:ext uri="{BB962C8B-B14F-4D97-AF65-F5344CB8AC3E}">
        <p14:creationId xmlns:p14="http://schemas.microsoft.com/office/powerpoint/2010/main" val="392054729"/>
      </p:ext>
    </p:extLst>
  </p:cSld>
  <p:clrMapOvr>
    <a:masterClrMapping/>
  </p:clrMapOvr>
</p:sld>
</file>

<file path=ppt/theme/theme1.xml><?xml version="1.0" encoding="utf-8"?>
<a:theme xmlns:a="http://schemas.openxmlformats.org/drawingml/2006/main" name="Office Theme">
  <a:themeElements>
    <a:clrScheme name="13 Light">
      <a:dk1>
        <a:srgbClr val="1A242E"/>
      </a:dk1>
      <a:lt1>
        <a:srgbClr val="F9F9F9"/>
      </a:lt1>
      <a:dk2>
        <a:srgbClr val="2C3E50"/>
      </a:dk2>
      <a:lt2>
        <a:srgbClr val="E7E6E6"/>
      </a:lt2>
      <a:accent1>
        <a:srgbClr val="D3AA42"/>
      </a:accent1>
      <a:accent2>
        <a:srgbClr val="EF9A00"/>
      </a:accent2>
      <a:accent3>
        <a:srgbClr val="4B5554"/>
      </a:accent3>
      <a:accent4>
        <a:srgbClr val="83D7C1"/>
      </a:accent4>
      <a:accent5>
        <a:srgbClr val="9DC899"/>
      </a:accent5>
      <a:accent6>
        <a:srgbClr val="B8B96F"/>
      </a:accent6>
      <a:hlink>
        <a:srgbClr val="0563C1"/>
      </a:hlink>
      <a:folHlink>
        <a:srgbClr val="954F72"/>
      </a:folHlink>
    </a:clrScheme>
    <a:fontScheme name="abmon">
      <a:majorFont>
        <a:latin typeface="Abril Fatface"/>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6538</TotalTime>
  <Words>1559</Words>
  <Application>Microsoft Macintosh PowerPoint</Application>
  <PresentationFormat>Widescreen</PresentationFormat>
  <Paragraphs>200</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Abril Fatface</vt: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Dz</dc:creator>
  <cp:lastModifiedBy>919720003@qq.com</cp:lastModifiedBy>
  <cp:revision>199</cp:revision>
  <dcterms:created xsi:type="dcterms:W3CDTF">2016-11-04T05:31:34Z</dcterms:created>
  <dcterms:modified xsi:type="dcterms:W3CDTF">2020-07-15T03:53:46Z</dcterms:modified>
</cp:coreProperties>
</file>